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02" r:id="rId1"/>
  </p:sldMasterIdLst>
  <p:notesMasterIdLst>
    <p:notesMasterId r:id="rId29"/>
  </p:notesMasterIdLst>
  <p:handoutMasterIdLst>
    <p:handoutMasterId r:id="rId30"/>
  </p:handoutMasterIdLst>
  <p:sldIdLst>
    <p:sldId id="260" r:id="rId2"/>
    <p:sldId id="419" r:id="rId3"/>
    <p:sldId id="401" r:id="rId4"/>
    <p:sldId id="402" r:id="rId5"/>
    <p:sldId id="393" r:id="rId6"/>
    <p:sldId id="409" r:id="rId7"/>
    <p:sldId id="427" r:id="rId8"/>
    <p:sldId id="420" r:id="rId9"/>
    <p:sldId id="421" r:id="rId10"/>
    <p:sldId id="422" r:id="rId11"/>
    <p:sldId id="394" r:id="rId12"/>
    <p:sldId id="423" r:id="rId13"/>
    <p:sldId id="424" r:id="rId14"/>
    <p:sldId id="396" r:id="rId15"/>
    <p:sldId id="395" r:id="rId16"/>
    <p:sldId id="425" r:id="rId17"/>
    <p:sldId id="405" r:id="rId18"/>
    <p:sldId id="428" r:id="rId19"/>
    <p:sldId id="398" r:id="rId20"/>
    <p:sldId id="406" r:id="rId21"/>
    <p:sldId id="397" r:id="rId22"/>
    <p:sldId id="426" r:id="rId23"/>
    <p:sldId id="399" r:id="rId24"/>
    <p:sldId id="412" r:id="rId25"/>
    <p:sldId id="413" r:id="rId26"/>
    <p:sldId id="414" r:id="rId27"/>
    <p:sldId id="429" r:id="rId28"/>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0066CC"/>
    <a:srgbClr val="0033CC"/>
    <a:srgbClr val="FF0066"/>
    <a:srgbClr val="0066FF"/>
    <a:srgbClr val="3333FF"/>
    <a:srgbClr val="003399"/>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60" autoAdjust="0"/>
    <p:restoredTop sz="94280" autoAdjust="0"/>
  </p:normalViewPr>
  <p:slideViewPr>
    <p:cSldViewPr snapToGrid="0">
      <p:cViewPr varScale="1">
        <p:scale>
          <a:sx n="73" d="100"/>
          <a:sy n="73" d="100"/>
        </p:scale>
        <p:origin x="1386" y="66"/>
      </p:cViewPr>
      <p:guideLst>
        <p:guide orient="horz" pos="2160"/>
        <p:guide pos="2880"/>
      </p:guideLst>
    </p:cSldViewPr>
  </p:slideViewPr>
  <p:outlineViewPr>
    <p:cViewPr>
      <p:scale>
        <a:sx n="66" d="100"/>
        <a:sy n="66" d="100"/>
      </p:scale>
      <p:origin x="0" y="-762"/>
    </p:cViewPr>
    <p:sldLst>
      <p:sld r:id="rId1" collapse="1"/>
    </p:sldLst>
  </p:outlineViewPr>
  <p:notesTextViewPr>
    <p:cViewPr>
      <p:scale>
        <a:sx n="75" d="100"/>
        <a:sy n="75" d="100"/>
      </p:scale>
      <p:origin x="0" y="0"/>
    </p:cViewPr>
  </p:notesTextViewPr>
  <p:sorterViewPr>
    <p:cViewPr>
      <p:scale>
        <a:sx n="200" d="100"/>
        <a:sy n="200" d="100"/>
      </p:scale>
      <p:origin x="0" y="0"/>
    </p:cViewPr>
  </p:sorterViewPr>
  <p:notesViewPr>
    <p:cSldViewPr snapToGrid="0">
      <p:cViewPr varScale="1">
        <p:scale>
          <a:sx n="54" d="100"/>
          <a:sy n="54" d="100"/>
        </p:scale>
        <p:origin x="-1770" y="-10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241D40-6FE1-4CE0-82E9-118E1057B16C}"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E910F295-11E3-46EA-AA06-0A6EEE1F2BA8}">
      <dgm:prSet custT="1"/>
      <dgm:spPr/>
      <dgm:t>
        <a:bodyPr/>
        <a:lstStyle/>
        <a:p>
          <a:r>
            <a:rPr lang="en-IN" altLang="en-US" sz="2000" dirty="0"/>
            <a:t>Valuable resource</a:t>
          </a:r>
        </a:p>
      </dgm:t>
    </dgm:pt>
    <dgm:pt modelId="{777F1E98-E156-4142-9C88-7834DD99F1F5}" type="parTrans" cxnId="{6385B268-E27F-496B-9665-A14A30FEFE13}">
      <dgm:prSet/>
      <dgm:spPr/>
      <dgm:t>
        <a:bodyPr/>
        <a:lstStyle/>
        <a:p>
          <a:endParaRPr lang="en-US"/>
        </a:p>
      </dgm:t>
    </dgm:pt>
    <dgm:pt modelId="{B4A8416C-8B8D-4E9B-A15F-6403F8729B9E}" type="sibTrans" cxnId="{6385B268-E27F-496B-9665-A14A30FEFE13}">
      <dgm:prSet/>
      <dgm:spPr/>
      <dgm:t>
        <a:bodyPr/>
        <a:lstStyle/>
        <a:p>
          <a:endParaRPr lang="en-US"/>
        </a:p>
      </dgm:t>
    </dgm:pt>
    <dgm:pt modelId="{EDCDF4D5-BB3D-4EE2-BCE7-FB4870362D5C}">
      <dgm:prSet custT="1"/>
      <dgm:spPr/>
      <dgm:t>
        <a:bodyPr/>
        <a:lstStyle/>
        <a:p>
          <a:r>
            <a:rPr lang="en-IN" altLang="en-US" sz="2000" dirty="0"/>
            <a:t>Rare resource</a:t>
          </a:r>
        </a:p>
      </dgm:t>
    </dgm:pt>
    <dgm:pt modelId="{25148247-786E-4D17-A3F1-E9A0C440BF2B}" type="parTrans" cxnId="{A52111B8-15DF-44CB-BCFC-6346308C57CF}">
      <dgm:prSet/>
      <dgm:spPr/>
      <dgm:t>
        <a:bodyPr/>
        <a:lstStyle/>
        <a:p>
          <a:endParaRPr lang="en-US"/>
        </a:p>
      </dgm:t>
    </dgm:pt>
    <dgm:pt modelId="{8A4DC7D7-8BD1-4351-AF47-0F51B5C6CB66}" type="sibTrans" cxnId="{A52111B8-15DF-44CB-BCFC-6346308C57CF}">
      <dgm:prSet/>
      <dgm:spPr/>
      <dgm:t>
        <a:bodyPr/>
        <a:lstStyle/>
        <a:p>
          <a:endParaRPr lang="en-US"/>
        </a:p>
      </dgm:t>
    </dgm:pt>
    <dgm:pt modelId="{9A6941AB-3D7D-4321-AD1E-E6777D3429C6}">
      <dgm:prSet custT="1"/>
      <dgm:spPr/>
      <dgm:t>
        <a:bodyPr/>
        <a:lstStyle/>
        <a:p>
          <a:r>
            <a:rPr lang="en-IN" altLang="en-US" sz="2000" dirty="0"/>
            <a:t>Imperfectly imitable resource</a:t>
          </a:r>
        </a:p>
      </dgm:t>
    </dgm:pt>
    <dgm:pt modelId="{9DD12055-C45A-40C4-8EE7-82666A84D5EF}" type="parTrans" cxnId="{4589E687-51E8-42AB-BFCD-31905DD13076}">
      <dgm:prSet/>
      <dgm:spPr/>
      <dgm:t>
        <a:bodyPr/>
        <a:lstStyle/>
        <a:p>
          <a:endParaRPr lang="en-US"/>
        </a:p>
      </dgm:t>
    </dgm:pt>
    <dgm:pt modelId="{914F620E-4B2B-433C-99EF-9C0ED75BFF07}" type="sibTrans" cxnId="{4589E687-51E8-42AB-BFCD-31905DD13076}">
      <dgm:prSet/>
      <dgm:spPr/>
      <dgm:t>
        <a:bodyPr/>
        <a:lstStyle/>
        <a:p>
          <a:endParaRPr lang="en-US"/>
        </a:p>
      </dgm:t>
    </dgm:pt>
    <dgm:pt modelId="{80D8B7C5-F29E-4EEE-BE60-8A1E42F27319}">
      <dgm:prSet custT="1"/>
      <dgm:spPr/>
      <dgm:t>
        <a:bodyPr/>
        <a:lstStyle/>
        <a:p>
          <a:r>
            <a:rPr lang="en-IN" altLang="en-US" sz="2000" dirty="0"/>
            <a:t>Nonsubstitutable resource</a:t>
          </a:r>
        </a:p>
      </dgm:t>
    </dgm:pt>
    <dgm:pt modelId="{F11C61BA-5656-4C4D-AC6A-FACDF83B7966}" type="parTrans" cxnId="{70BD062B-4D00-4486-AABA-06F0A076B58A}">
      <dgm:prSet/>
      <dgm:spPr/>
      <dgm:t>
        <a:bodyPr/>
        <a:lstStyle/>
        <a:p>
          <a:endParaRPr lang="en-US"/>
        </a:p>
      </dgm:t>
    </dgm:pt>
    <dgm:pt modelId="{51CF1C4E-29DA-4FA3-B527-195F9C67BB5F}" type="sibTrans" cxnId="{70BD062B-4D00-4486-AABA-06F0A076B58A}">
      <dgm:prSet/>
      <dgm:spPr/>
      <dgm:t>
        <a:bodyPr/>
        <a:lstStyle/>
        <a:p>
          <a:endParaRPr lang="en-US"/>
        </a:p>
      </dgm:t>
    </dgm:pt>
    <dgm:pt modelId="{DC49B7C6-E21C-485E-8628-FB328B650B62}">
      <dgm:prSet custT="1"/>
      <dgm:spPr/>
      <dgm:t>
        <a:bodyPr/>
        <a:lstStyle/>
        <a:p>
          <a:r>
            <a:rPr lang="en-IN" altLang="en-US" sz="2000"/>
            <a:t>Allows companies to improve efficiency and effectiveness</a:t>
          </a:r>
          <a:endParaRPr lang="en-IN" altLang="en-US" sz="2000" dirty="0"/>
        </a:p>
      </dgm:t>
    </dgm:pt>
    <dgm:pt modelId="{BA7D5735-7E0C-42A3-99FB-CAF9D4C5D4ED}" type="parTrans" cxnId="{50BEB2A1-1576-4EFA-9209-27D4FAC3144F}">
      <dgm:prSet/>
      <dgm:spPr/>
      <dgm:t>
        <a:bodyPr/>
        <a:lstStyle/>
        <a:p>
          <a:endParaRPr lang="en-US"/>
        </a:p>
      </dgm:t>
    </dgm:pt>
    <dgm:pt modelId="{1C89E468-99DF-4F4E-A0E1-BE441E199E4F}" type="sibTrans" cxnId="{50BEB2A1-1576-4EFA-9209-27D4FAC3144F}">
      <dgm:prSet/>
      <dgm:spPr/>
      <dgm:t>
        <a:bodyPr/>
        <a:lstStyle/>
        <a:p>
          <a:endParaRPr lang="en-US"/>
        </a:p>
      </dgm:t>
    </dgm:pt>
    <dgm:pt modelId="{15D930C0-4C34-4E22-89EF-8F65E0C51DC1}">
      <dgm:prSet custT="1"/>
      <dgm:spPr/>
      <dgm:t>
        <a:bodyPr/>
        <a:lstStyle/>
        <a:p>
          <a:r>
            <a:rPr lang="en-IN" altLang="en-US" sz="2000"/>
            <a:t>Not controlled or possessed by many competing firms</a:t>
          </a:r>
          <a:endParaRPr lang="en-IN" altLang="en-US" sz="2000" dirty="0"/>
        </a:p>
      </dgm:t>
    </dgm:pt>
    <dgm:pt modelId="{B8D8AF58-C999-41E6-9462-5F94D14F79F6}" type="parTrans" cxnId="{3B15CC5D-352A-4F03-BA4D-AC546F9FE5C8}">
      <dgm:prSet/>
      <dgm:spPr/>
      <dgm:t>
        <a:bodyPr/>
        <a:lstStyle/>
        <a:p>
          <a:endParaRPr lang="en-US"/>
        </a:p>
      </dgm:t>
    </dgm:pt>
    <dgm:pt modelId="{CAE35170-5A2A-48E0-8236-BCD27FDD96B3}" type="sibTrans" cxnId="{3B15CC5D-352A-4F03-BA4D-AC546F9FE5C8}">
      <dgm:prSet/>
      <dgm:spPr/>
      <dgm:t>
        <a:bodyPr/>
        <a:lstStyle/>
        <a:p>
          <a:endParaRPr lang="en-US"/>
        </a:p>
      </dgm:t>
    </dgm:pt>
    <dgm:pt modelId="{5CFAD3C1-A036-4CF5-84E3-E7519D3F97FF}">
      <dgm:prSet custT="1"/>
      <dgm:spPr/>
      <dgm:t>
        <a:bodyPr/>
        <a:lstStyle/>
        <a:p>
          <a:r>
            <a:rPr lang="en-IN" altLang="en-US" sz="2000"/>
            <a:t>Impossible or extremely difficult for other firms to duplicate</a:t>
          </a:r>
          <a:endParaRPr lang="en-IN" altLang="en-US" sz="2000" dirty="0"/>
        </a:p>
      </dgm:t>
    </dgm:pt>
    <dgm:pt modelId="{C1347CEC-35CF-4095-8AEE-65D86707286D}" type="parTrans" cxnId="{9A2FA1FB-E11C-45C6-B3F4-1BD05BE14EAD}">
      <dgm:prSet/>
      <dgm:spPr/>
      <dgm:t>
        <a:bodyPr/>
        <a:lstStyle/>
        <a:p>
          <a:endParaRPr lang="en-US"/>
        </a:p>
      </dgm:t>
    </dgm:pt>
    <dgm:pt modelId="{550D372A-CB0C-48BC-A29A-09A9D95F25D2}" type="sibTrans" cxnId="{9A2FA1FB-E11C-45C6-B3F4-1BD05BE14EAD}">
      <dgm:prSet/>
      <dgm:spPr/>
      <dgm:t>
        <a:bodyPr/>
        <a:lstStyle/>
        <a:p>
          <a:endParaRPr lang="en-US"/>
        </a:p>
      </dgm:t>
    </dgm:pt>
    <dgm:pt modelId="{3BA4EAD8-259E-4316-A4E6-11FAF843934E}">
      <dgm:prSet custT="1"/>
      <dgm:spPr/>
      <dgm:t>
        <a:bodyPr/>
        <a:lstStyle/>
        <a:p>
          <a:r>
            <a:rPr lang="en-IN" altLang="en-US" sz="2000"/>
            <a:t>Produces value and has no equivalent substitutes</a:t>
          </a:r>
          <a:endParaRPr lang="en-IN" altLang="en-US" sz="2000" dirty="0"/>
        </a:p>
      </dgm:t>
    </dgm:pt>
    <dgm:pt modelId="{E6B73768-9DD3-4566-8A3A-C765D761C5F9}" type="parTrans" cxnId="{2EDF3158-C680-42D8-8B73-A7C85AD7AFE4}">
      <dgm:prSet/>
      <dgm:spPr/>
      <dgm:t>
        <a:bodyPr/>
        <a:lstStyle/>
        <a:p>
          <a:endParaRPr lang="en-US"/>
        </a:p>
      </dgm:t>
    </dgm:pt>
    <dgm:pt modelId="{7A5ABC1A-08F2-4482-B992-F23E3E845ACC}" type="sibTrans" cxnId="{2EDF3158-C680-42D8-8B73-A7C85AD7AFE4}">
      <dgm:prSet/>
      <dgm:spPr/>
      <dgm:t>
        <a:bodyPr/>
        <a:lstStyle/>
        <a:p>
          <a:endParaRPr lang="en-US"/>
        </a:p>
      </dgm:t>
    </dgm:pt>
    <dgm:pt modelId="{6471C265-389F-4C7A-83F1-5443BD1D43CA}" type="pres">
      <dgm:prSet presAssocID="{A6241D40-6FE1-4CE0-82E9-118E1057B16C}" presName="linear" presStyleCnt="0">
        <dgm:presLayoutVars>
          <dgm:dir/>
          <dgm:animLvl val="lvl"/>
          <dgm:resizeHandles val="exact"/>
        </dgm:presLayoutVars>
      </dgm:prSet>
      <dgm:spPr/>
      <dgm:t>
        <a:bodyPr/>
        <a:lstStyle/>
        <a:p>
          <a:endParaRPr lang="en-US"/>
        </a:p>
      </dgm:t>
    </dgm:pt>
    <dgm:pt modelId="{A8A1249F-EB91-46F6-859E-96630F77ADC8}" type="pres">
      <dgm:prSet presAssocID="{E910F295-11E3-46EA-AA06-0A6EEE1F2BA8}" presName="parentLin" presStyleCnt="0"/>
      <dgm:spPr/>
    </dgm:pt>
    <dgm:pt modelId="{AE469375-2DFA-427F-AE40-193E34450E41}" type="pres">
      <dgm:prSet presAssocID="{E910F295-11E3-46EA-AA06-0A6EEE1F2BA8}" presName="parentLeftMargin" presStyleLbl="node1" presStyleIdx="0" presStyleCnt="4"/>
      <dgm:spPr/>
      <dgm:t>
        <a:bodyPr/>
        <a:lstStyle/>
        <a:p>
          <a:endParaRPr lang="en-US"/>
        </a:p>
      </dgm:t>
    </dgm:pt>
    <dgm:pt modelId="{5799F166-F88E-4C78-947F-2D60EB259020}" type="pres">
      <dgm:prSet presAssocID="{E910F295-11E3-46EA-AA06-0A6EEE1F2BA8}" presName="parentText" presStyleLbl="node1" presStyleIdx="0" presStyleCnt="4">
        <dgm:presLayoutVars>
          <dgm:chMax val="0"/>
          <dgm:bulletEnabled val="1"/>
        </dgm:presLayoutVars>
      </dgm:prSet>
      <dgm:spPr/>
      <dgm:t>
        <a:bodyPr/>
        <a:lstStyle/>
        <a:p>
          <a:endParaRPr lang="en-US"/>
        </a:p>
      </dgm:t>
    </dgm:pt>
    <dgm:pt modelId="{BF0A5166-ABA3-4734-B6F9-A3D2EF8D3390}" type="pres">
      <dgm:prSet presAssocID="{E910F295-11E3-46EA-AA06-0A6EEE1F2BA8}" presName="negativeSpace" presStyleCnt="0"/>
      <dgm:spPr/>
    </dgm:pt>
    <dgm:pt modelId="{921CB790-2D83-40E1-A541-A1D82C9AC655}" type="pres">
      <dgm:prSet presAssocID="{E910F295-11E3-46EA-AA06-0A6EEE1F2BA8}" presName="childText" presStyleLbl="conFgAcc1" presStyleIdx="0" presStyleCnt="4">
        <dgm:presLayoutVars>
          <dgm:bulletEnabled val="1"/>
        </dgm:presLayoutVars>
      </dgm:prSet>
      <dgm:spPr/>
      <dgm:t>
        <a:bodyPr/>
        <a:lstStyle/>
        <a:p>
          <a:endParaRPr lang="en-US"/>
        </a:p>
      </dgm:t>
    </dgm:pt>
    <dgm:pt modelId="{6BE992F7-BA0A-4C4E-963D-6B40D60B1576}" type="pres">
      <dgm:prSet presAssocID="{B4A8416C-8B8D-4E9B-A15F-6403F8729B9E}" presName="spaceBetweenRectangles" presStyleCnt="0"/>
      <dgm:spPr/>
    </dgm:pt>
    <dgm:pt modelId="{7B24EA22-2D75-41EE-83E7-32F97BF2E6D2}" type="pres">
      <dgm:prSet presAssocID="{EDCDF4D5-BB3D-4EE2-BCE7-FB4870362D5C}" presName="parentLin" presStyleCnt="0"/>
      <dgm:spPr/>
    </dgm:pt>
    <dgm:pt modelId="{45AE5CF1-D0DC-47A8-BB75-1F0C8A681D24}" type="pres">
      <dgm:prSet presAssocID="{EDCDF4D5-BB3D-4EE2-BCE7-FB4870362D5C}" presName="parentLeftMargin" presStyleLbl="node1" presStyleIdx="0" presStyleCnt="4"/>
      <dgm:spPr/>
      <dgm:t>
        <a:bodyPr/>
        <a:lstStyle/>
        <a:p>
          <a:endParaRPr lang="en-US"/>
        </a:p>
      </dgm:t>
    </dgm:pt>
    <dgm:pt modelId="{0E7E1331-0DF6-4ABC-85E2-E9243CD185DF}" type="pres">
      <dgm:prSet presAssocID="{EDCDF4D5-BB3D-4EE2-BCE7-FB4870362D5C}" presName="parentText" presStyleLbl="node1" presStyleIdx="1" presStyleCnt="4">
        <dgm:presLayoutVars>
          <dgm:chMax val="0"/>
          <dgm:bulletEnabled val="1"/>
        </dgm:presLayoutVars>
      </dgm:prSet>
      <dgm:spPr/>
      <dgm:t>
        <a:bodyPr/>
        <a:lstStyle/>
        <a:p>
          <a:endParaRPr lang="en-US"/>
        </a:p>
      </dgm:t>
    </dgm:pt>
    <dgm:pt modelId="{B9EE9420-86F8-4C6B-AB92-3869BD20C401}" type="pres">
      <dgm:prSet presAssocID="{EDCDF4D5-BB3D-4EE2-BCE7-FB4870362D5C}" presName="negativeSpace" presStyleCnt="0"/>
      <dgm:spPr/>
    </dgm:pt>
    <dgm:pt modelId="{9B6805BB-EE31-4B5F-9674-D04E315B603B}" type="pres">
      <dgm:prSet presAssocID="{EDCDF4D5-BB3D-4EE2-BCE7-FB4870362D5C}" presName="childText" presStyleLbl="conFgAcc1" presStyleIdx="1" presStyleCnt="4">
        <dgm:presLayoutVars>
          <dgm:bulletEnabled val="1"/>
        </dgm:presLayoutVars>
      </dgm:prSet>
      <dgm:spPr/>
      <dgm:t>
        <a:bodyPr/>
        <a:lstStyle/>
        <a:p>
          <a:endParaRPr lang="en-US"/>
        </a:p>
      </dgm:t>
    </dgm:pt>
    <dgm:pt modelId="{1690E487-4D88-4577-B28F-AC542A564508}" type="pres">
      <dgm:prSet presAssocID="{8A4DC7D7-8BD1-4351-AF47-0F51B5C6CB66}" presName="spaceBetweenRectangles" presStyleCnt="0"/>
      <dgm:spPr/>
    </dgm:pt>
    <dgm:pt modelId="{19664F32-48A4-418E-ABC5-7D08F1A1CB3D}" type="pres">
      <dgm:prSet presAssocID="{9A6941AB-3D7D-4321-AD1E-E6777D3429C6}" presName="parentLin" presStyleCnt="0"/>
      <dgm:spPr/>
    </dgm:pt>
    <dgm:pt modelId="{FCCBAFAA-65C5-4D20-9126-C4AA99E43D8C}" type="pres">
      <dgm:prSet presAssocID="{9A6941AB-3D7D-4321-AD1E-E6777D3429C6}" presName="parentLeftMargin" presStyleLbl="node1" presStyleIdx="1" presStyleCnt="4"/>
      <dgm:spPr/>
      <dgm:t>
        <a:bodyPr/>
        <a:lstStyle/>
        <a:p>
          <a:endParaRPr lang="en-US"/>
        </a:p>
      </dgm:t>
    </dgm:pt>
    <dgm:pt modelId="{70A9EBC2-A2B7-4001-9AFF-5BBF1880C748}" type="pres">
      <dgm:prSet presAssocID="{9A6941AB-3D7D-4321-AD1E-E6777D3429C6}" presName="parentText" presStyleLbl="node1" presStyleIdx="2" presStyleCnt="4">
        <dgm:presLayoutVars>
          <dgm:chMax val="0"/>
          <dgm:bulletEnabled val="1"/>
        </dgm:presLayoutVars>
      </dgm:prSet>
      <dgm:spPr/>
      <dgm:t>
        <a:bodyPr/>
        <a:lstStyle/>
        <a:p>
          <a:endParaRPr lang="en-US"/>
        </a:p>
      </dgm:t>
    </dgm:pt>
    <dgm:pt modelId="{1CDABAFA-CD38-4891-98BE-3E1F45A095C3}" type="pres">
      <dgm:prSet presAssocID="{9A6941AB-3D7D-4321-AD1E-E6777D3429C6}" presName="negativeSpace" presStyleCnt="0"/>
      <dgm:spPr/>
    </dgm:pt>
    <dgm:pt modelId="{950EFABB-AF43-47D4-A8DD-9474839E23B5}" type="pres">
      <dgm:prSet presAssocID="{9A6941AB-3D7D-4321-AD1E-E6777D3429C6}" presName="childText" presStyleLbl="conFgAcc1" presStyleIdx="2" presStyleCnt="4">
        <dgm:presLayoutVars>
          <dgm:bulletEnabled val="1"/>
        </dgm:presLayoutVars>
      </dgm:prSet>
      <dgm:spPr/>
      <dgm:t>
        <a:bodyPr/>
        <a:lstStyle/>
        <a:p>
          <a:endParaRPr lang="en-US"/>
        </a:p>
      </dgm:t>
    </dgm:pt>
    <dgm:pt modelId="{4E4D0A7E-062D-4F51-ADBE-4AAE8A3D0698}" type="pres">
      <dgm:prSet presAssocID="{914F620E-4B2B-433C-99EF-9C0ED75BFF07}" presName="spaceBetweenRectangles" presStyleCnt="0"/>
      <dgm:spPr/>
    </dgm:pt>
    <dgm:pt modelId="{9B2130F0-1469-44F4-B0A7-1278BFBF6614}" type="pres">
      <dgm:prSet presAssocID="{80D8B7C5-F29E-4EEE-BE60-8A1E42F27319}" presName="parentLin" presStyleCnt="0"/>
      <dgm:spPr/>
    </dgm:pt>
    <dgm:pt modelId="{D9B87D06-A413-4097-8007-0171F8F990B9}" type="pres">
      <dgm:prSet presAssocID="{80D8B7C5-F29E-4EEE-BE60-8A1E42F27319}" presName="parentLeftMargin" presStyleLbl="node1" presStyleIdx="2" presStyleCnt="4"/>
      <dgm:spPr/>
      <dgm:t>
        <a:bodyPr/>
        <a:lstStyle/>
        <a:p>
          <a:endParaRPr lang="en-US"/>
        </a:p>
      </dgm:t>
    </dgm:pt>
    <dgm:pt modelId="{D9397627-093C-43CC-97C2-B8B0A4A9F1A9}" type="pres">
      <dgm:prSet presAssocID="{80D8B7C5-F29E-4EEE-BE60-8A1E42F27319}" presName="parentText" presStyleLbl="node1" presStyleIdx="3" presStyleCnt="4">
        <dgm:presLayoutVars>
          <dgm:chMax val="0"/>
          <dgm:bulletEnabled val="1"/>
        </dgm:presLayoutVars>
      </dgm:prSet>
      <dgm:spPr/>
      <dgm:t>
        <a:bodyPr/>
        <a:lstStyle/>
        <a:p>
          <a:endParaRPr lang="en-US"/>
        </a:p>
      </dgm:t>
    </dgm:pt>
    <dgm:pt modelId="{EB96BE39-C61F-4E30-A00B-E4633EE0AE44}" type="pres">
      <dgm:prSet presAssocID="{80D8B7C5-F29E-4EEE-BE60-8A1E42F27319}" presName="negativeSpace" presStyleCnt="0"/>
      <dgm:spPr/>
    </dgm:pt>
    <dgm:pt modelId="{EEF4AEF1-FC23-462D-B3E5-DA914768F550}" type="pres">
      <dgm:prSet presAssocID="{80D8B7C5-F29E-4EEE-BE60-8A1E42F27319}" presName="childText" presStyleLbl="conFgAcc1" presStyleIdx="3" presStyleCnt="4">
        <dgm:presLayoutVars>
          <dgm:bulletEnabled val="1"/>
        </dgm:presLayoutVars>
      </dgm:prSet>
      <dgm:spPr/>
      <dgm:t>
        <a:bodyPr/>
        <a:lstStyle/>
        <a:p>
          <a:endParaRPr lang="en-US"/>
        </a:p>
      </dgm:t>
    </dgm:pt>
  </dgm:ptLst>
  <dgm:cxnLst>
    <dgm:cxn modelId="{A52111B8-15DF-44CB-BCFC-6346308C57CF}" srcId="{A6241D40-6FE1-4CE0-82E9-118E1057B16C}" destId="{EDCDF4D5-BB3D-4EE2-BCE7-FB4870362D5C}" srcOrd="1" destOrd="0" parTransId="{25148247-786E-4D17-A3F1-E9A0C440BF2B}" sibTransId="{8A4DC7D7-8BD1-4351-AF47-0F51B5C6CB66}"/>
    <dgm:cxn modelId="{EBC15C12-B5D4-43AF-97FB-416EF4538774}" type="presOf" srcId="{DC49B7C6-E21C-485E-8628-FB328B650B62}" destId="{921CB790-2D83-40E1-A541-A1D82C9AC655}" srcOrd="0" destOrd="0" presId="urn:microsoft.com/office/officeart/2005/8/layout/list1"/>
    <dgm:cxn modelId="{725E3BE9-1D7A-4971-97EB-74B4CC4123F9}" type="presOf" srcId="{E910F295-11E3-46EA-AA06-0A6EEE1F2BA8}" destId="{5799F166-F88E-4C78-947F-2D60EB259020}" srcOrd="1" destOrd="0" presId="urn:microsoft.com/office/officeart/2005/8/layout/list1"/>
    <dgm:cxn modelId="{AA92E5AB-01B5-44D6-82A0-DA070363C71E}" type="presOf" srcId="{15D930C0-4C34-4E22-89EF-8F65E0C51DC1}" destId="{9B6805BB-EE31-4B5F-9674-D04E315B603B}" srcOrd="0" destOrd="0" presId="urn:microsoft.com/office/officeart/2005/8/layout/list1"/>
    <dgm:cxn modelId="{BC41338E-2879-4D60-ADCE-BD023F320043}" type="presOf" srcId="{EDCDF4D5-BB3D-4EE2-BCE7-FB4870362D5C}" destId="{0E7E1331-0DF6-4ABC-85E2-E9243CD185DF}" srcOrd="1" destOrd="0" presId="urn:microsoft.com/office/officeart/2005/8/layout/list1"/>
    <dgm:cxn modelId="{CA95C71E-0294-4EEC-B754-9DD86A584F2F}" type="presOf" srcId="{9A6941AB-3D7D-4321-AD1E-E6777D3429C6}" destId="{FCCBAFAA-65C5-4D20-9126-C4AA99E43D8C}" srcOrd="0" destOrd="0" presId="urn:microsoft.com/office/officeart/2005/8/layout/list1"/>
    <dgm:cxn modelId="{5C632E4C-B5E7-4C3A-B853-436058430C72}" type="presOf" srcId="{80D8B7C5-F29E-4EEE-BE60-8A1E42F27319}" destId="{D9B87D06-A413-4097-8007-0171F8F990B9}" srcOrd="0" destOrd="0" presId="urn:microsoft.com/office/officeart/2005/8/layout/list1"/>
    <dgm:cxn modelId="{4589E687-51E8-42AB-BFCD-31905DD13076}" srcId="{A6241D40-6FE1-4CE0-82E9-118E1057B16C}" destId="{9A6941AB-3D7D-4321-AD1E-E6777D3429C6}" srcOrd="2" destOrd="0" parTransId="{9DD12055-C45A-40C4-8EE7-82666A84D5EF}" sibTransId="{914F620E-4B2B-433C-99EF-9C0ED75BFF07}"/>
    <dgm:cxn modelId="{FE7C5742-023A-4153-8F69-BD5EEC5F567D}" type="presOf" srcId="{A6241D40-6FE1-4CE0-82E9-118E1057B16C}" destId="{6471C265-389F-4C7A-83F1-5443BD1D43CA}" srcOrd="0" destOrd="0" presId="urn:microsoft.com/office/officeart/2005/8/layout/list1"/>
    <dgm:cxn modelId="{50BEB2A1-1576-4EFA-9209-27D4FAC3144F}" srcId="{E910F295-11E3-46EA-AA06-0A6EEE1F2BA8}" destId="{DC49B7C6-E21C-485E-8628-FB328B650B62}" srcOrd="0" destOrd="0" parTransId="{BA7D5735-7E0C-42A3-99FB-CAF9D4C5D4ED}" sibTransId="{1C89E468-99DF-4F4E-A0E1-BE441E199E4F}"/>
    <dgm:cxn modelId="{E9BA794F-8B55-489E-A952-96C7222DAF46}" type="presOf" srcId="{80D8B7C5-F29E-4EEE-BE60-8A1E42F27319}" destId="{D9397627-093C-43CC-97C2-B8B0A4A9F1A9}" srcOrd="1" destOrd="0" presId="urn:microsoft.com/office/officeart/2005/8/layout/list1"/>
    <dgm:cxn modelId="{52F2086E-16A7-4737-88E2-68B4D0D3F1F3}" type="presOf" srcId="{E910F295-11E3-46EA-AA06-0A6EEE1F2BA8}" destId="{AE469375-2DFA-427F-AE40-193E34450E41}" srcOrd="0" destOrd="0" presId="urn:microsoft.com/office/officeart/2005/8/layout/list1"/>
    <dgm:cxn modelId="{70BD062B-4D00-4486-AABA-06F0A076B58A}" srcId="{A6241D40-6FE1-4CE0-82E9-118E1057B16C}" destId="{80D8B7C5-F29E-4EEE-BE60-8A1E42F27319}" srcOrd="3" destOrd="0" parTransId="{F11C61BA-5656-4C4D-AC6A-FACDF83B7966}" sibTransId="{51CF1C4E-29DA-4FA3-B527-195F9C67BB5F}"/>
    <dgm:cxn modelId="{6385B268-E27F-496B-9665-A14A30FEFE13}" srcId="{A6241D40-6FE1-4CE0-82E9-118E1057B16C}" destId="{E910F295-11E3-46EA-AA06-0A6EEE1F2BA8}" srcOrd="0" destOrd="0" parTransId="{777F1E98-E156-4142-9C88-7834DD99F1F5}" sibTransId="{B4A8416C-8B8D-4E9B-A15F-6403F8729B9E}"/>
    <dgm:cxn modelId="{9BF313F3-E706-42EC-B5BD-4C79763D3252}" type="presOf" srcId="{EDCDF4D5-BB3D-4EE2-BCE7-FB4870362D5C}" destId="{45AE5CF1-D0DC-47A8-BB75-1F0C8A681D24}" srcOrd="0" destOrd="0" presId="urn:microsoft.com/office/officeart/2005/8/layout/list1"/>
    <dgm:cxn modelId="{9A2FA1FB-E11C-45C6-B3F4-1BD05BE14EAD}" srcId="{9A6941AB-3D7D-4321-AD1E-E6777D3429C6}" destId="{5CFAD3C1-A036-4CF5-84E3-E7519D3F97FF}" srcOrd="0" destOrd="0" parTransId="{C1347CEC-35CF-4095-8AEE-65D86707286D}" sibTransId="{550D372A-CB0C-48BC-A29A-09A9D95F25D2}"/>
    <dgm:cxn modelId="{353A75E5-0546-450F-B4C0-12AC653FC5FD}" type="presOf" srcId="{9A6941AB-3D7D-4321-AD1E-E6777D3429C6}" destId="{70A9EBC2-A2B7-4001-9AFF-5BBF1880C748}" srcOrd="1" destOrd="0" presId="urn:microsoft.com/office/officeart/2005/8/layout/list1"/>
    <dgm:cxn modelId="{54ED0E7F-C1CE-4838-A8A0-1A46B81D4A5B}" type="presOf" srcId="{5CFAD3C1-A036-4CF5-84E3-E7519D3F97FF}" destId="{950EFABB-AF43-47D4-A8DD-9474839E23B5}" srcOrd="0" destOrd="0" presId="urn:microsoft.com/office/officeart/2005/8/layout/list1"/>
    <dgm:cxn modelId="{2EDF3158-C680-42D8-8B73-A7C85AD7AFE4}" srcId="{80D8B7C5-F29E-4EEE-BE60-8A1E42F27319}" destId="{3BA4EAD8-259E-4316-A4E6-11FAF843934E}" srcOrd="0" destOrd="0" parTransId="{E6B73768-9DD3-4566-8A3A-C765D761C5F9}" sibTransId="{7A5ABC1A-08F2-4482-B992-F23E3E845ACC}"/>
    <dgm:cxn modelId="{AB5A3327-05DE-4D40-BE6E-991CDEED61B8}" type="presOf" srcId="{3BA4EAD8-259E-4316-A4E6-11FAF843934E}" destId="{EEF4AEF1-FC23-462D-B3E5-DA914768F550}" srcOrd="0" destOrd="0" presId="urn:microsoft.com/office/officeart/2005/8/layout/list1"/>
    <dgm:cxn modelId="{3B15CC5D-352A-4F03-BA4D-AC546F9FE5C8}" srcId="{EDCDF4D5-BB3D-4EE2-BCE7-FB4870362D5C}" destId="{15D930C0-4C34-4E22-89EF-8F65E0C51DC1}" srcOrd="0" destOrd="0" parTransId="{B8D8AF58-C999-41E6-9462-5F94D14F79F6}" sibTransId="{CAE35170-5A2A-48E0-8236-BCD27FDD96B3}"/>
    <dgm:cxn modelId="{7CEB96D1-DF30-489C-A3B1-A58E08D9D442}" type="presParOf" srcId="{6471C265-389F-4C7A-83F1-5443BD1D43CA}" destId="{A8A1249F-EB91-46F6-859E-96630F77ADC8}" srcOrd="0" destOrd="0" presId="urn:microsoft.com/office/officeart/2005/8/layout/list1"/>
    <dgm:cxn modelId="{ABCF61C2-B3E3-4511-ADBA-5DF406AB437C}" type="presParOf" srcId="{A8A1249F-EB91-46F6-859E-96630F77ADC8}" destId="{AE469375-2DFA-427F-AE40-193E34450E41}" srcOrd="0" destOrd="0" presId="urn:microsoft.com/office/officeart/2005/8/layout/list1"/>
    <dgm:cxn modelId="{0D5CEFAE-2F63-4EAD-A720-6EE11CA0254B}" type="presParOf" srcId="{A8A1249F-EB91-46F6-859E-96630F77ADC8}" destId="{5799F166-F88E-4C78-947F-2D60EB259020}" srcOrd="1" destOrd="0" presId="urn:microsoft.com/office/officeart/2005/8/layout/list1"/>
    <dgm:cxn modelId="{DF45817E-2A2C-4685-856A-C56C0F357F4C}" type="presParOf" srcId="{6471C265-389F-4C7A-83F1-5443BD1D43CA}" destId="{BF0A5166-ABA3-4734-B6F9-A3D2EF8D3390}" srcOrd="1" destOrd="0" presId="urn:microsoft.com/office/officeart/2005/8/layout/list1"/>
    <dgm:cxn modelId="{3FD4603D-31C8-4755-95C9-96606ACA036A}" type="presParOf" srcId="{6471C265-389F-4C7A-83F1-5443BD1D43CA}" destId="{921CB790-2D83-40E1-A541-A1D82C9AC655}" srcOrd="2" destOrd="0" presId="urn:microsoft.com/office/officeart/2005/8/layout/list1"/>
    <dgm:cxn modelId="{4E5F8C60-103D-48E3-96EA-6CDE0364D7E2}" type="presParOf" srcId="{6471C265-389F-4C7A-83F1-5443BD1D43CA}" destId="{6BE992F7-BA0A-4C4E-963D-6B40D60B1576}" srcOrd="3" destOrd="0" presId="urn:microsoft.com/office/officeart/2005/8/layout/list1"/>
    <dgm:cxn modelId="{3C0B8F8B-C7B8-4040-A15A-A5692DDC2EF6}" type="presParOf" srcId="{6471C265-389F-4C7A-83F1-5443BD1D43CA}" destId="{7B24EA22-2D75-41EE-83E7-32F97BF2E6D2}" srcOrd="4" destOrd="0" presId="urn:microsoft.com/office/officeart/2005/8/layout/list1"/>
    <dgm:cxn modelId="{10157565-714D-4059-8CC2-314670DAE1CA}" type="presParOf" srcId="{7B24EA22-2D75-41EE-83E7-32F97BF2E6D2}" destId="{45AE5CF1-D0DC-47A8-BB75-1F0C8A681D24}" srcOrd="0" destOrd="0" presId="urn:microsoft.com/office/officeart/2005/8/layout/list1"/>
    <dgm:cxn modelId="{3069614B-0BAD-4070-A70E-591221C04CB2}" type="presParOf" srcId="{7B24EA22-2D75-41EE-83E7-32F97BF2E6D2}" destId="{0E7E1331-0DF6-4ABC-85E2-E9243CD185DF}" srcOrd="1" destOrd="0" presId="urn:microsoft.com/office/officeart/2005/8/layout/list1"/>
    <dgm:cxn modelId="{65DE45F5-56F8-423A-8E2C-93594C1A6426}" type="presParOf" srcId="{6471C265-389F-4C7A-83F1-5443BD1D43CA}" destId="{B9EE9420-86F8-4C6B-AB92-3869BD20C401}" srcOrd="5" destOrd="0" presId="urn:microsoft.com/office/officeart/2005/8/layout/list1"/>
    <dgm:cxn modelId="{018774F1-F162-41FD-88D8-699A9A41B080}" type="presParOf" srcId="{6471C265-389F-4C7A-83F1-5443BD1D43CA}" destId="{9B6805BB-EE31-4B5F-9674-D04E315B603B}" srcOrd="6" destOrd="0" presId="urn:microsoft.com/office/officeart/2005/8/layout/list1"/>
    <dgm:cxn modelId="{3A31269B-434B-4422-A6A8-F7FDE8468EAF}" type="presParOf" srcId="{6471C265-389F-4C7A-83F1-5443BD1D43CA}" destId="{1690E487-4D88-4577-B28F-AC542A564508}" srcOrd="7" destOrd="0" presId="urn:microsoft.com/office/officeart/2005/8/layout/list1"/>
    <dgm:cxn modelId="{EB5430C1-8520-4010-84CF-50F0AB947498}" type="presParOf" srcId="{6471C265-389F-4C7A-83F1-5443BD1D43CA}" destId="{19664F32-48A4-418E-ABC5-7D08F1A1CB3D}" srcOrd="8" destOrd="0" presId="urn:microsoft.com/office/officeart/2005/8/layout/list1"/>
    <dgm:cxn modelId="{0E6610A0-03FE-41C9-A0A5-C9AFA1ECE451}" type="presParOf" srcId="{19664F32-48A4-418E-ABC5-7D08F1A1CB3D}" destId="{FCCBAFAA-65C5-4D20-9126-C4AA99E43D8C}" srcOrd="0" destOrd="0" presId="urn:microsoft.com/office/officeart/2005/8/layout/list1"/>
    <dgm:cxn modelId="{60F95C4F-E792-473C-9223-C272F1D083FB}" type="presParOf" srcId="{19664F32-48A4-418E-ABC5-7D08F1A1CB3D}" destId="{70A9EBC2-A2B7-4001-9AFF-5BBF1880C748}" srcOrd="1" destOrd="0" presId="urn:microsoft.com/office/officeart/2005/8/layout/list1"/>
    <dgm:cxn modelId="{8166BEA6-41AA-4CD3-A3E5-C3D0EC30DB97}" type="presParOf" srcId="{6471C265-389F-4C7A-83F1-5443BD1D43CA}" destId="{1CDABAFA-CD38-4891-98BE-3E1F45A095C3}" srcOrd="9" destOrd="0" presId="urn:microsoft.com/office/officeart/2005/8/layout/list1"/>
    <dgm:cxn modelId="{12A9BEC0-5BBA-48D5-85E1-CB95AA45E73A}" type="presParOf" srcId="{6471C265-389F-4C7A-83F1-5443BD1D43CA}" destId="{950EFABB-AF43-47D4-A8DD-9474839E23B5}" srcOrd="10" destOrd="0" presId="urn:microsoft.com/office/officeart/2005/8/layout/list1"/>
    <dgm:cxn modelId="{A20AD865-CE0B-48C0-A528-153BFC428B88}" type="presParOf" srcId="{6471C265-389F-4C7A-83F1-5443BD1D43CA}" destId="{4E4D0A7E-062D-4F51-ADBE-4AAE8A3D0698}" srcOrd="11" destOrd="0" presId="urn:microsoft.com/office/officeart/2005/8/layout/list1"/>
    <dgm:cxn modelId="{929A570D-C71C-466C-94D6-6F62A90A9747}" type="presParOf" srcId="{6471C265-389F-4C7A-83F1-5443BD1D43CA}" destId="{9B2130F0-1469-44F4-B0A7-1278BFBF6614}" srcOrd="12" destOrd="0" presId="urn:microsoft.com/office/officeart/2005/8/layout/list1"/>
    <dgm:cxn modelId="{A465E60B-ECEB-4949-B99C-5B76C163B03B}" type="presParOf" srcId="{9B2130F0-1469-44F4-B0A7-1278BFBF6614}" destId="{D9B87D06-A413-4097-8007-0171F8F990B9}" srcOrd="0" destOrd="0" presId="urn:microsoft.com/office/officeart/2005/8/layout/list1"/>
    <dgm:cxn modelId="{F033B216-E964-4D59-ACEB-6BD339B7CB0E}" type="presParOf" srcId="{9B2130F0-1469-44F4-B0A7-1278BFBF6614}" destId="{D9397627-093C-43CC-97C2-B8B0A4A9F1A9}" srcOrd="1" destOrd="0" presId="urn:microsoft.com/office/officeart/2005/8/layout/list1"/>
    <dgm:cxn modelId="{8E995D97-3441-4E3C-A960-92D7663E44DA}" type="presParOf" srcId="{6471C265-389F-4C7A-83F1-5443BD1D43CA}" destId="{EB96BE39-C61F-4E30-A00B-E4633EE0AE44}" srcOrd="13" destOrd="0" presId="urn:microsoft.com/office/officeart/2005/8/layout/list1"/>
    <dgm:cxn modelId="{5877335F-38C3-4311-A0E4-EC2663C3A5B7}" type="presParOf" srcId="{6471C265-389F-4C7A-83F1-5443BD1D43CA}" destId="{EEF4AEF1-FC23-462D-B3E5-DA914768F550}"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CB790-2D83-40E1-A541-A1D82C9AC655}">
      <dsp:nvSpPr>
        <dsp:cNvPr id="0" name=""/>
        <dsp:cNvSpPr/>
      </dsp:nvSpPr>
      <dsp:spPr>
        <a:xfrm>
          <a:off x="0" y="342321"/>
          <a:ext cx="7514554" cy="779625"/>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213" tIns="374904" rIns="583213" bIns="142240" numCol="1" spcCol="1270" anchor="t" anchorCtr="0">
          <a:noAutofit/>
        </a:bodyPr>
        <a:lstStyle/>
        <a:p>
          <a:pPr marL="228600" lvl="1" indent="-228600" algn="l" defTabSz="889000">
            <a:lnSpc>
              <a:spcPct val="90000"/>
            </a:lnSpc>
            <a:spcBef>
              <a:spcPct val="0"/>
            </a:spcBef>
            <a:spcAft>
              <a:spcPct val="15000"/>
            </a:spcAft>
            <a:buChar char="••"/>
          </a:pPr>
          <a:r>
            <a:rPr lang="en-IN" altLang="en-US" sz="2000" kern="1200"/>
            <a:t>Allows companies to improve efficiency and effectiveness</a:t>
          </a:r>
          <a:endParaRPr lang="en-IN" altLang="en-US" sz="2000" kern="1200" dirty="0"/>
        </a:p>
      </dsp:txBody>
      <dsp:txXfrm>
        <a:off x="0" y="342321"/>
        <a:ext cx="7514554" cy="779625"/>
      </dsp:txXfrm>
    </dsp:sp>
    <dsp:sp modelId="{5799F166-F88E-4C78-947F-2D60EB259020}">
      <dsp:nvSpPr>
        <dsp:cNvPr id="0" name=""/>
        <dsp:cNvSpPr/>
      </dsp:nvSpPr>
      <dsp:spPr>
        <a:xfrm>
          <a:off x="375727" y="76641"/>
          <a:ext cx="5260187" cy="5313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823" tIns="0" rIns="198823" bIns="0" numCol="1" spcCol="1270" anchor="ctr" anchorCtr="0">
          <a:noAutofit/>
        </a:bodyPr>
        <a:lstStyle/>
        <a:p>
          <a:pPr lvl="0" algn="l" defTabSz="889000">
            <a:lnSpc>
              <a:spcPct val="90000"/>
            </a:lnSpc>
            <a:spcBef>
              <a:spcPct val="0"/>
            </a:spcBef>
            <a:spcAft>
              <a:spcPct val="35000"/>
            </a:spcAft>
          </a:pPr>
          <a:r>
            <a:rPr lang="en-IN" altLang="en-US" sz="2000" kern="1200" dirty="0"/>
            <a:t>Valuable resource</a:t>
          </a:r>
        </a:p>
      </dsp:txBody>
      <dsp:txXfrm>
        <a:off x="401666" y="102580"/>
        <a:ext cx="5208309" cy="479482"/>
      </dsp:txXfrm>
    </dsp:sp>
    <dsp:sp modelId="{9B6805BB-EE31-4B5F-9674-D04E315B603B}">
      <dsp:nvSpPr>
        <dsp:cNvPr id="0" name=""/>
        <dsp:cNvSpPr/>
      </dsp:nvSpPr>
      <dsp:spPr>
        <a:xfrm>
          <a:off x="0" y="1484826"/>
          <a:ext cx="7514554" cy="779625"/>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213" tIns="374904" rIns="583213" bIns="142240" numCol="1" spcCol="1270" anchor="t" anchorCtr="0">
          <a:noAutofit/>
        </a:bodyPr>
        <a:lstStyle/>
        <a:p>
          <a:pPr marL="228600" lvl="1" indent="-228600" algn="l" defTabSz="889000">
            <a:lnSpc>
              <a:spcPct val="90000"/>
            </a:lnSpc>
            <a:spcBef>
              <a:spcPct val="0"/>
            </a:spcBef>
            <a:spcAft>
              <a:spcPct val="15000"/>
            </a:spcAft>
            <a:buChar char="••"/>
          </a:pPr>
          <a:r>
            <a:rPr lang="en-IN" altLang="en-US" sz="2000" kern="1200"/>
            <a:t>Not controlled or possessed by many competing firms</a:t>
          </a:r>
          <a:endParaRPr lang="en-IN" altLang="en-US" sz="2000" kern="1200" dirty="0"/>
        </a:p>
      </dsp:txBody>
      <dsp:txXfrm>
        <a:off x="0" y="1484826"/>
        <a:ext cx="7514554" cy="779625"/>
      </dsp:txXfrm>
    </dsp:sp>
    <dsp:sp modelId="{0E7E1331-0DF6-4ABC-85E2-E9243CD185DF}">
      <dsp:nvSpPr>
        <dsp:cNvPr id="0" name=""/>
        <dsp:cNvSpPr/>
      </dsp:nvSpPr>
      <dsp:spPr>
        <a:xfrm>
          <a:off x="375727" y="1219146"/>
          <a:ext cx="5260187" cy="5313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823" tIns="0" rIns="198823" bIns="0" numCol="1" spcCol="1270" anchor="ctr" anchorCtr="0">
          <a:noAutofit/>
        </a:bodyPr>
        <a:lstStyle/>
        <a:p>
          <a:pPr lvl="0" algn="l" defTabSz="889000">
            <a:lnSpc>
              <a:spcPct val="90000"/>
            </a:lnSpc>
            <a:spcBef>
              <a:spcPct val="0"/>
            </a:spcBef>
            <a:spcAft>
              <a:spcPct val="35000"/>
            </a:spcAft>
          </a:pPr>
          <a:r>
            <a:rPr lang="en-IN" altLang="en-US" sz="2000" kern="1200" dirty="0"/>
            <a:t>Rare resource</a:t>
          </a:r>
        </a:p>
      </dsp:txBody>
      <dsp:txXfrm>
        <a:off x="401666" y="1245085"/>
        <a:ext cx="5208309" cy="479482"/>
      </dsp:txXfrm>
    </dsp:sp>
    <dsp:sp modelId="{950EFABB-AF43-47D4-A8DD-9474839E23B5}">
      <dsp:nvSpPr>
        <dsp:cNvPr id="0" name=""/>
        <dsp:cNvSpPr/>
      </dsp:nvSpPr>
      <dsp:spPr>
        <a:xfrm>
          <a:off x="0" y="2627332"/>
          <a:ext cx="7514554" cy="779625"/>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213" tIns="374904" rIns="583213" bIns="142240" numCol="1" spcCol="1270" anchor="t" anchorCtr="0">
          <a:noAutofit/>
        </a:bodyPr>
        <a:lstStyle/>
        <a:p>
          <a:pPr marL="228600" lvl="1" indent="-228600" algn="l" defTabSz="889000">
            <a:lnSpc>
              <a:spcPct val="90000"/>
            </a:lnSpc>
            <a:spcBef>
              <a:spcPct val="0"/>
            </a:spcBef>
            <a:spcAft>
              <a:spcPct val="15000"/>
            </a:spcAft>
            <a:buChar char="••"/>
          </a:pPr>
          <a:r>
            <a:rPr lang="en-IN" altLang="en-US" sz="2000" kern="1200"/>
            <a:t>Impossible or extremely difficult for other firms to duplicate</a:t>
          </a:r>
          <a:endParaRPr lang="en-IN" altLang="en-US" sz="2000" kern="1200" dirty="0"/>
        </a:p>
      </dsp:txBody>
      <dsp:txXfrm>
        <a:off x="0" y="2627332"/>
        <a:ext cx="7514554" cy="779625"/>
      </dsp:txXfrm>
    </dsp:sp>
    <dsp:sp modelId="{70A9EBC2-A2B7-4001-9AFF-5BBF1880C748}">
      <dsp:nvSpPr>
        <dsp:cNvPr id="0" name=""/>
        <dsp:cNvSpPr/>
      </dsp:nvSpPr>
      <dsp:spPr>
        <a:xfrm>
          <a:off x="375727" y="2361652"/>
          <a:ext cx="5260187" cy="53136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823" tIns="0" rIns="198823" bIns="0" numCol="1" spcCol="1270" anchor="ctr" anchorCtr="0">
          <a:noAutofit/>
        </a:bodyPr>
        <a:lstStyle/>
        <a:p>
          <a:pPr lvl="0" algn="l" defTabSz="889000">
            <a:lnSpc>
              <a:spcPct val="90000"/>
            </a:lnSpc>
            <a:spcBef>
              <a:spcPct val="0"/>
            </a:spcBef>
            <a:spcAft>
              <a:spcPct val="35000"/>
            </a:spcAft>
          </a:pPr>
          <a:r>
            <a:rPr lang="en-IN" altLang="en-US" sz="2000" kern="1200" dirty="0"/>
            <a:t>Imperfectly imitable resource</a:t>
          </a:r>
        </a:p>
      </dsp:txBody>
      <dsp:txXfrm>
        <a:off x="401666" y="2387591"/>
        <a:ext cx="5208309" cy="479482"/>
      </dsp:txXfrm>
    </dsp:sp>
    <dsp:sp modelId="{EEF4AEF1-FC23-462D-B3E5-DA914768F550}">
      <dsp:nvSpPr>
        <dsp:cNvPr id="0" name=""/>
        <dsp:cNvSpPr/>
      </dsp:nvSpPr>
      <dsp:spPr>
        <a:xfrm>
          <a:off x="0" y="3769837"/>
          <a:ext cx="7514554" cy="779625"/>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213" tIns="374904" rIns="583213" bIns="142240" numCol="1" spcCol="1270" anchor="t" anchorCtr="0">
          <a:noAutofit/>
        </a:bodyPr>
        <a:lstStyle/>
        <a:p>
          <a:pPr marL="228600" lvl="1" indent="-228600" algn="l" defTabSz="889000">
            <a:lnSpc>
              <a:spcPct val="90000"/>
            </a:lnSpc>
            <a:spcBef>
              <a:spcPct val="0"/>
            </a:spcBef>
            <a:spcAft>
              <a:spcPct val="15000"/>
            </a:spcAft>
            <a:buChar char="••"/>
          </a:pPr>
          <a:r>
            <a:rPr lang="en-IN" altLang="en-US" sz="2000" kern="1200"/>
            <a:t>Produces value and has no equivalent substitutes</a:t>
          </a:r>
          <a:endParaRPr lang="en-IN" altLang="en-US" sz="2000" kern="1200" dirty="0"/>
        </a:p>
      </dsp:txBody>
      <dsp:txXfrm>
        <a:off x="0" y="3769837"/>
        <a:ext cx="7514554" cy="779625"/>
      </dsp:txXfrm>
    </dsp:sp>
    <dsp:sp modelId="{D9397627-093C-43CC-97C2-B8B0A4A9F1A9}">
      <dsp:nvSpPr>
        <dsp:cNvPr id="0" name=""/>
        <dsp:cNvSpPr/>
      </dsp:nvSpPr>
      <dsp:spPr>
        <a:xfrm>
          <a:off x="375727" y="3504157"/>
          <a:ext cx="5260187" cy="53136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823" tIns="0" rIns="198823" bIns="0" numCol="1" spcCol="1270" anchor="ctr" anchorCtr="0">
          <a:noAutofit/>
        </a:bodyPr>
        <a:lstStyle/>
        <a:p>
          <a:pPr lvl="0" algn="l" defTabSz="889000">
            <a:lnSpc>
              <a:spcPct val="90000"/>
            </a:lnSpc>
            <a:spcBef>
              <a:spcPct val="0"/>
            </a:spcBef>
            <a:spcAft>
              <a:spcPct val="35000"/>
            </a:spcAft>
          </a:pPr>
          <a:r>
            <a:rPr lang="en-IN" altLang="en-US" sz="2000" kern="1200" dirty="0"/>
            <a:t>Nonsubstitutable resource</a:t>
          </a:r>
        </a:p>
      </dsp:txBody>
      <dsp:txXfrm>
        <a:off x="401666" y="3530096"/>
        <a:ext cx="5208309"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172035" name="Rectangle 3"/>
          <p:cNvSpPr>
            <a:spLocks noGrp="1" noChangeArrowheads="1"/>
          </p:cNvSpPr>
          <p:nvPr>
            <p:ph type="dt" sz="quarter" idx="1"/>
          </p:nvPr>
        </p:nvSpPr>
        <p:spPr bwMode="auto">
          <a:xfrm>
            <a:off x="3897902"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algn="r" defTabSz="924539" eaLnBrk="1" hangingPunct="1">
              <a:defRPr sz="1200">
                <a:latin typeface="Times New Roman" pitchFamily="-108" charset="0"/>
                <a:ea typeface="ＭＳ Ｐゴシック" pitchFamily="-108" charset="-128"/>
                <a:cs typeface="+mn-cs"/>
              </a:defRPr>
            </a:lvl1pPr>
          </a:lstStyle>
          <a:p>
            <a:pPr>
              <a:defRPr/>
            </a:pPr>
            <a:fld id="{9C0E1E57-6E6D-413B-BE42-FE1DF5A3580E}" type="datetime1">
              <a:rPr lang="en-US" smtClean="0"/>
              <a:t>5/24/2021</a:t>
            </a:fld>
            <a:endParaRPr lang="en-US"/>
          </a:p>
        </p:txBody>
      </p:sp>
      <p:sp>
        <p:nvSpPr>
          <p:cNvPr id="172036" name="Rectangle 4"/>
          <p:cNvSpPr>
            <a:spLocks noGrp="1" noChangeArrowheads="1"/>
          </p:cNvSpPr>
          <p:nvPr>
            <p:ph type="ftr" sz="quarter" idx="2"/>
          </p:nvPr>
        </p:nvSpPr>
        <p:spPr bwMode="auto">
          <a:xfrm>
            <a:off x="0" y="8830659"/>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172037" name="Rectangle 5"/>
          <p:cNvSpPr>
            <a:spLocks noGrp="1" noChangeArrowheads="1"/>
          </p:cNvSpPr>
          <p:nvPr>
            <p:ph type="sldNum" sz="quarter" idx="3"/>
          </p:nvPr>
        </p:nvSpPr>
        <p:spPr bwMode="auto">
          <a:xfrm>
            <a:off x="3897902" y="8830659"/>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algn="r" defTabSz="924539" eaLnBrk="1" hangingPunct="1">
              <a:defRPr sz="1200"/>
            </a:lvl1pPr>
          </a:lstStyle>
          <a:p>
            <a:fld id="{CE4C3BD1-E99B-4080-9E0C-736446AF48A6}" type="slidenum">
              <a:rPr lang="en-US" altLang="en-US"/>
              <a:pPr/>
              <a:t>‹#›</a:t>
            </a:fld>
            <a:endParaRPr lang="en-US" altLang="en-US"/>
          </a:p>
        </p:txBody>
      </p:sp>
    </p:spTree>
    <p:extLst>
      <p:ext uri="{BB962C8B-B14F-4D97-AF65-F5344CB8AC3E}">
        <p14:creationId xmlns:p14="http://schemas.microsoft.com/office/powerpoint/2010/main" val="3514355882"/>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28675" name="Rectangle 3"/>
          <p:cNvSpPr>
            <a:spLocks noGrp="1" noChangeArrowheads="1"/>
          </p:cNvSpPr>
          <p:nvPr>
            <p:ph type="dt" idx="1"/>
          </p:nvPr>
        </p:nvSpPr>
        <p:spPr bwMode="auto">
          <a:xfrm>
            <a:off x="3899396" y="1"/>
            <a:ext cx="2982417"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algn="r" defTabSz="924539" eaLnBrk="1" hangingPunct="1">
              <a:defRPr sz="1200">
                <a:latin typeface="Times New Roman" pitchFamily="-108" charset="0"/>
                <a:ea typeface="ＭＳ Ｐゴシック" pitchFamily="-108" charset="-128"/>
                <a:cs typeface="+mn-cs"/>
              </a:defRPr>
            </a:lvl1pPr>
          </a:lstStyle>
          <a:p>
            <a:pPr>
              <a:defRPr/>
            </a:pPr>
            <a:fld id="{CE955782-6AF1-4AE9-8AD6-008C8CE7577E}" type="datetime1">
              <a:rPr lang="en-US" smtClean="0"/>
              <a:t>5/24/2021</a:t>
            </a:fld>
            <a:endParaRPr lang="en-US"/>
          </a:p>
        </p:txBody>
      </p:sp>
      <p:sp>
        <p:nvSpPr>
          <p:cNvPr id="14340"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16978" y="4416099"/>
            <a:ext cx="5047858" cy="4182457"/>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32195"/>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99396" y="8832195"/>
            <a:ext cx="2982417"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algn="r" defTabSz="924539" eaLnBrk="1" hangingPunct="1">
              <a:defRPr sz="1200"/>
            </a:lvl1pPr>
          </a:lstStyle>
          <a:p>
            <a:fld id="{645A13A6-C0B3-47C4-AD41-AD1ADCD375E9}" type="slidenum">
              <a:rPr lang="en-US" altLang="en-US"/>
              <a:pPr/>
              <a:t>‹#›</a:t>
            </a:fld>
            <a:endParaRPr lang="en-US" altLang="en-US"/>
          </a:p>
        </p:txBody>
      </p:sp>
    </p:spTree>
    <p:extLst>
      <p:ext uri="{BB962C8B-B14F-4D97-AF65-F5344CB8AC3E}">
        <p14:creationId xmlns:p14="http://schemas.microsoft.com/office/powerpoint/2010/main" val="497299130"/>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ＭＳ Ｐゴシック" pitchFamily="-108" charset="-128"/>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CDDB91EC-34BA-41AF-AAD4-2E8B63067612}" type="datetime1">
              <a:rPr lang="en-US" smtClean="0"/>
              <a:t>5/24/2021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92B04EE1-D852-49D7-9969-6914FD68BC3E}" type="datetime1">
              <a:rPr lang="en-US" smtClean="0"/>
              <a:t>5/24/2021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endParaRPr lang="en-US" dirty="0"/>
          </a:p>
        </p:txBody>
      </p:sp>
      <p:sp>
        <p:nvSpPr>
          <p:cNvPr id="2" name="Date Placeholder 1"/>
          <p:cNvSpPr>
            <a:spLocks noGrp="1"/>
          </p:cNvSpPr>
          <p:nvPr>
            <p:ph type="dt" idx="10"/>
          </p:nvPr>
        </p:nvSpPr>
        <p:spPr/>
        <p:txBody>
          <a:bodyPr/>
          <a:lstStyle/>
          <a:p>
            <a:pPr>
              <a:defRPr/>
            </a:pPr>
            <a:fld id="{EDD8DA7C-2041-4A78-823C-49EEC3FE0419}" type="datetime1">
              <a:rPr lang="en-US" smtClean="0"/>
              <a:t>5/24/2021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endParaRPr lang="en-US" dirty="0"/>
          </a:p>
        </p:txBody>
      </p:sp>
      <p:sp>
        <p:nvSpPr>
          <p:cNvPr id="2" name="Date Placeholder 1"/>
          <p:cNvSpPr>
            <a:spLocks noGrp="1"/>
          </p:cNvSpPr>
          <p:nvPr>
            <p:ph type="dt" idx="10"/>
          </p:nvPr>
        </p:nvSpPr>
        <p:spPr/>
        <p:txBody>
          <a:bodyPr/>
          <a:lstStyle/>
          <a:p>
            <a:pPr>
              <a:defRPr/>
            </a:pPr>
            <a:fld id="{ABD01E40-91F9-4857-A14E-683C0297A46E}" type="datetime1">
              <a:rPr lang="en-US" smtClean="0"/>
              <a:t>5/24/2021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E380613F-691B-4ABC-8751-18215D9921DA}" type="datetime1">
              <a:rPr lang="en-US" smtClean="0"/>
              <a:t>5/24/2021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05E1F411-8E01-4CBE-8676-D1E536E1F23D}" type="datetime1">
              <a:rPr lang="en-US" smtClean="0"/>
              <a:t>5/24/2021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lnSpc>
                <a:spcPct val="90000"/>
              </a:lnSpc>
              <a:spcBef>
                <a:spcPct val="0"/>
              </a:spcBef>
            </a:pPr>
            <a:endParaRPr lang="en-US" dirty="0"/>
          </a:p>
        </p:txBody>
      </p:sp>
      <p:sp>
        <p:nvSpPr>
          <p:cNvPr id="2" name="Date Placeholder 1"/>
          <p:cNvSpPr>
            <a:spLocks noGrp="1"/>
          </p:cNvSpPr>
          <p:nvPr>
            <p:ph type="dt" idx="10"/>
          </p:nvPr>
        </p:nvSpPr>
        <p:spPr/>
        <p:txBody>
          <a:bodyPr/>
          <a:lstStyle/>
          <a:p>
            <a:pPr>
              <a:defRPr/>
            </a:pPr>
            <a:fld id="{53A40B19-31D5-4A7F-9EA4-EFAB9E4A6698}" type="datetime1">
              <a:rPr lang="en-US" smtClean="0"/>
              <a:t>5/24/2021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8FA26F6E-2DF7-42F7-82A2-B257868A3D9B}" type="datetime1">
              <a:rPr lang="en-US" smtClean="0"/>
              <a:t>5/24/2021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BC06C2FB-F5D2-4344-BCDC-ABCC14E8C7CD}" type="datetime1">
              <a:rPr lang="en-US" smtClean="0"/>
              <a:t>5/24/2021</a:t>
            </a:fld>
            <a:endParaRPr lang="en-US"/>
          </a:p>
        </p:txBody>
      </p:sp>
    </p:spTree>
    <p:extLst>
      <p:ext uri="{BB962C8B-B14F-4D97-AF65-F5344CB8AC3E}">
        <p14:creationId xmlns:p14="http://schemas.microsoft.com/office/powerpoint/2010/main" val="4071833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5C6D7DC9-7F44-432E-B9B7-1D49FE63075D}" type="datetime1">
              <a:rPr lang="en-US" smtClean="0"/>
              <a:t>5/24/2021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F2BF35BD-13F3-4394-9E82-FD1939133777}" type="datetime1">
              <a:rPr lang="en-US" smtClean="0"/>
              <a:t>5/24/2021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dirty="0"/>
          </a:p>
        </p:txBody>
      </p:sp>
      <p:sp>
        <p:nvSpPr>
          <p:cNvPr id="5" name="Date Placeholder 4"/>
          <p:cNvSpPr>
            <a:spLocks noGrp="1"/>
          </p:cNvSpPr>
          <p:nvPr>
            <p:ph type="dt" idx="11"/>
          </p:nvPr>
        </p:nvSpPr>
        <p:spPr/>
        <p:txBody>
          <a:bodyPr/>
          <a:lstStyle/>
          <a:p>
            <a:pPr>
              <a:defRPr/>
            </a:pPr>
            <a:fld id="{37E386FB-CF4E-463F-8555-C8448C221772}" type="datetime1">
              <a:rPr lang="en-US" smtClean="0"/>
              <a:t>5/24/2021</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2E537ECF-894E-41F4-A81D-499863C8C53E}" type="datetime1">
              <a:rPr lang="en-US" smtClean="0"/>
              <a:t>5/24/2021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1" dirty="0"/>
          </a:p>
        </p:txBody>
      </p:sp>
      <p:sp>
        <p:nvSpPr>
          <p:cNvPr id="2" name="Date Placeholder 1"/>
          <p:cNvSpPr>
            <a:spLocks noGrp="1"/>
          </p:cNvSpPr>
          <p:nvPr>
            <p:ph type="dt" idx="10"/>
          </p:nvPr>
        </p:nvSpPr>
        <p:spPr/>
        <p:txBody>
          <a:bodyPr/>
          <a:lstStyle/>
          <a:p>
            <a:pPr>
              <a:defRPr/>
            </a:pPr>
            <a:fld id="{447E425D-16D2-47D6-A78C-1AF779C713B4}" type="datetime1">
              <a:rPr lang="en-US" smtClean="0"/>
              <a:t>5/24/2021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6CBA82F5-9DDE-46D6-BF4F-F7F92D613F27}" type="datetime1">
              <a:rPr lang="en-US" smtClean="0"/>
              <a:t>5/24/2021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10FF018C-0305-4ECB-93C5-2004EC5C3E52}" type="datetime1">
              <a:rPr lang="en-US" smtClean="0"/>
              <a:t>5/24/2021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EDD9F81A-0E01-4FB7-A885-612D44E87894}" type="datetime1">
              <a:rPr lang="en-US" smtClean="0"/>
              <a:t>5/24/2021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3FAEDB3D-A196-4D2F-A6C5-D098B0B3EF86}" type="datetime1">
              <a:rPr lang="en-US" smtClean="0"/>
              <a:t>5/24/2021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B0C748D1-8887-45B4-9B63-1212570AEDA1}" type="datetime1">
              <a:rPr lang="en-US" smtClean="0"/>
              <a:t>5/24/2021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EC8D106D-24B3-44E8-BA6C-BB95D6A165F7}" type="datetime1">
              <a:rPr lang="en-US" smtClean="0"/>
              <a:t>5/24/2021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0" dirty="0"/>
          </a:p>
        </p:txBody>
      </p:sp>
      <p:sp>
        <p:nvSpPr>
          <p:cNvPr id="2" name="Date Placeholder 1"/>
          <p:cNvSpPr>
            <a:spLocks noGrp="1"/>
          </p:cNvSpPr>
          <p:nvPr>
            <p:ph type="dt" idx="10"/>
          </p:nvPr>
        </p:nvSpPr>
        <p:spPr/>
        <p:txBody>
          <a:bodyPr/>
          <a:lstStyle/>
          <a:p>
            <a:pPr>
              <a:defRPr/>
            </a:pPr>
            <a:fld id="{67A6FA13-FA78-47A7-ACE6-EF89936D2165}" type="datetime1">
              <a:rPr lang="en-US" smtClean="0"/>
              <a:t>5/24/2021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endParaRPr lang="en-US" dirty="0"/>
          </a:p>
        </p:txBody>
      </p:sp>
      <p:sp>
        <p:nvSpPr>
          <p:cNvPr id="2" name="Date Placeholder 1"/>
          <p:cNvSpPr>
            <a:spLocks noGrp="1"/>
          </p:cNvSpPr>
          <p:nvPr>
            <p:ph type="dt" idx="10"/>
          </p:nvPr>
        </p:nvSpPr>
        <p:spPr/>
        <p:txBody>
          <a:bodyPr/>
          <a:lstStyle/>
          <a:p>
            <a:pPr>
              <a:defRPr/>
            </a:pPr>
            <a:fld id="{A65EB02F-CE07-438B-9D1C-86D7D58E129E}" type="datetime1">
              <a:rPr lang="en-US" smtClean="0"/>
              <a:t>5/24/2021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a:prstGeom prst="rect">
            <a:avLst/>
          </a:prstGeo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82E8B42-C55E-4F5C-AE91-AC073931EFD8}" type="slidenum">
              <a:rPr lang="en-US" altLang="en-US" smtClean="0"/>
              <a:pPr/>
              <a:t>‹#›</a:t>
            </a:fld>
            <a:endParaRPr lang="en-US" alt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641448" y="5852160"/>
            <a:ext cx="350215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2CA53780-A98B-449A-B0CF-B5DC83E3D208}"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641448" y="5852160"/>
            <a:ext cx="350215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34085CE2-3942-4279-8EBF-0D0E6A7D9026}"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3290443" y="1118761"/>
            <a:ext cx="52609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r>
              <a:rPr lang="en-US" altLang="en-US" sz="4800" b="1" dirty="0" smtClean="0">
                <a:solidFill>
                  <a:schemeClr val="tx2"/>
                </a:solidFill>
                <a:latin typeface="DINPro-CondBlack"/>
                <a:ea typeface="DINPro-CondBlack"/>
                <a:cs typeface="DINPro-CondBlack"/>
              </a:rPr>
              <a:t>Organizational </a:t>
            </a:r>
            <a:r>
              <a:rPr lang="en-US" altLang="en-US" sz="4800" b="1" dirty="0">
                <a:solidFill>
                  <a:schemeClr val="tx2"/>
                </a:solidFill>
                <a:latin typeface="DINPro-CondBlack"/>
                <a:ea typeface="DINPro-CondBlack"/>
                <a:cs typeface="DINPro-CondBlack"/>
              </a:rPr>
              <a:t>Strategy</a:t>
            </a:r>
          </a:p>
        </p:txBody>
      </p:sp>
      <p:sp>
        <p:nvSpPr>
          <p:cNvPr id="7" name="TextBox 6"/>
          <p:cNvSpPr txBox="1">
            <a:spLocks noChangeArrowheads="1"/>
          </p:cNvSpPr>
          <p:nvPr userDrawn="1"/>
        </p:nvSpPr>
        <p:spPr bwMode="auto">
          <a:xfrm>
            <a:off x="444500" y="241300"/>
            <a:ext cx="300831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endParaRPr lang="en-US" altLang="en-US" sz="1800" dirty="0">
              <a:solidFill>
                <a:schemeClr val="tx2"/>
              </a:solidFill>
              <a:latin typeface="Calibri" pitchFamily="34" charset="0"/>
            </a:endParaRPr>
          </a:p>
          <a:p>
            <a:pPr eaLnBrk="1" hangingPunct="1">
              <a:defRPr/>
            </a:pPr>
            <a:endParaRPr lang="en-US" altLang="en-US" dirty="0"/>
          </a:p>
        </p:txBody>
      </p:sp>
      <p:sp>
        <p:nvSpPr>
          <p:cNvPr id="13" name="Footer Placeholder 1"/>
          <p:cNvSpPr>
            <a:spLocks noGrp="1"/>
          </p:cNvSpPr>
          <p:nvPr>
            <p:ph type="ftr" sz="quarter" idx="10"/>
          </p:nvPr>
        </p:nvSpPr>
        <p:spPr>
          <a:xfrm>
            <a:off x="3735388" y="6584950"/>
            <a:ext cx="5408612" cy="277813"/>
          </a:xfrm>
          <a:prstGeom prst="rect">
            <a:avLst/>
          </a:prstGeom>
        </p:spPr>
        <p:txBody>
          <a:bodyPr anchor="b"/>
          <a:lstStyle>
            <a:lvl1pPr algn="l">
              <a:defRPr sz="700" kern="700" spc="50">
                <a:latin typeface="Arial Narrow"/>
                <a:cs typeface="Arial Narrow"/>
              </a:defRPr>
            </a:lvl1pPr>
          </a:lstStyle>
          <a:p>
            <a:pPr>
              <a:defRPr/>
            </a:pPr>
            <a:endParaRPr lang="en-US"/>
          </a:p>
        </p:txBody>
      </p:sp>
    </p:spTree>
    <p:extLst>
      <p:ext uri="{BB962C8B-B14F-4D97-AF65-F5344CB8AC3E}">
        <p14:creationId xmlns:p14="http://schemas.microsoft.com/office/powerpoint/2010/main" val="33313987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Slide Number Placeholder 2"/>
          <p:cNvSpPr txBox="1">
            <a:spLocks/>
          </p:cNvSpPr>
          <p:nvPr userDrawn="1"/>
        </p:nvSpPr>
        <p:spPr>
          <a:xfrm>
            <a:off x="6721475" y="6483350"/>
            <a:ext cx="2411413" cy="365125"/>
          </a:xfrm>
          <a:prstGeom prst="rect">
            <a:avLst/>
          </a:prstGeom>
        </p:spPr>
        <p:txBody>
          <a:bodyPr anchor="b"/>
          <a:lstStyle>
            <a:lvl1pPr defTabSz="457200">
              <a:defRPr sz="2400">
                <a:solidFill>
                  <a:schemeClr val="tx1"/>
                </a:solidFill>
                <a:latin typeface="Times New Roman" pitchFamily="18" charset="0"/>
                <a:ea typeface="ＭＳ Ｐゴシック" pitchFamily="34" charset="-128"/>
              </a:defRPr>
            </a:lvl1pPr>
            <a:lvl2pPr marL="742950" indent="-285750" defTabSz="457200">
              <a:defRPr sz="2400">
                <a:solidFill>
                  <a:schemeClr val="tx1"/>
                </a:solidFill>
                <a:latin typeface="Times New Roman" pitchFamily="18" charset="0"/>
                <a:ea typeface="ＭＳ Ｐゴシック" pitchFamily="34" charset="-128"/>
              </a:defRPr>
            </a:lvl2pPr>
            <a:lvl3pPr marL="1143000" indent="-228600" defTabSz="457200">
              <a:defRPr sz="2400">
                <a:solidFill>
                  <a:schemeClr val="tx1"/>
                </a:solidFill>
                <a:latin typeface="Times New Roman" pitchFamily="18" charset="0"/>
                <a:ea typeface="ＭＳ Ｐゴシック" pitchFamily="34" charset="-128"/>
              </a:defRPr>
            </a:lvl3pPr>
            <a:lvl4pPr marL="1600200" indent="-228600" defTabSz="457200">
              <a:defRPr sz="2400">
                <a:solidFill>
                  <a:schemeClr val="tx1"/>
                </a:solidFill>
                <a:latin typeface="Times New Roman" pitchFamily="18" charset="0"/>
                <a:ea typeface="ＭＳ Ｐゴシック" pitchFamily="34" charset="-128"/>
              </a:defRPr>
            </a:lvl4pPr>
            <a:lvl5pPr marL="2057400" indent="-228600" defTabSz="457200">
              <a:defRPr sz="2400">
                <a:solidFill>
                  <a:schemeClr val="tx1"/>
                </a:solidFill>
                <a:latin typeface="Times New Roman" pitchFamily="18"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lgn="r" eaLnBrk="1" hangingPunct="1"/>
            <a:fld id="{7C1F419F-57C5-43F4-AAD9-BEE2AB7B6A97}" type="slidenum">
              <a:rPr lang="en-US" altLang="en-US" sz="1200" b="1">
                <a:solidFill>
                  <a:srgbClr val="000000"/>
                </a:solidFill>
                <a:latin typeface="Calibri" pitchFamily="34" charset="0"/>
              </a:rPr>
              <a:pPr algn="r" eaLnBrk="1" hangingPunct="1"/>
              <a:t>‹#›</a:t>
            </a:fld>
            <a:endParaRPr lang="en-US" altLang="en-US" sz="1200" b="1">
              <a:solidFill>
                <a:srgbClr val="000000"/>
              </a:solidFill>
              <a:latin typeface="Calibri" pitchFamily="34" charset="0"/>
            </a:endParaRPr>
          </a:p>
        </p:txBody>
      </p:sp>
      <p:sp>
        <p:nvSpPr>
          <p:cNvPr id="5" name="Footer Placeholder 1"/>
          <p:cNvSpPr txBox="1">
            <a:spLocks/>
          </p:cNvSpPr>
          <p:nvPr userDrawn="1"/>
        </p:nvSpPr>
        <p:spPr>
          <a:xfrm>
            <a:off x="274638" y="6592888"/>
            <a:ext cx="6721475" cy="279400"/>
          </a:xfrm>
          <a:prstGeom prst="rect">
            <a:avLst/>
          </a:prstGeom>
        </p:spPr>
        <p:txBody>
          <a:bodyPr anchor="b"/>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defRPr/>
            </a:pPr>
            <a:r>
              <a:rPr lang="en-US" sz="700" kern="700" spc="50" dirty="0">
                <a:latin typeface="Arial Narrow"/>
                <a:cs typeface="Arial Narrow"/>
              </a:rPr>
              <a:t>Copyright ©2016 Cengage Learning. All Rights Reserved. May not be scanned, copied or duplicated, or posted to a publicly accessible website, in whole or in part. </a:t>
            </a:r>
          </a:p>
        </p:txBody>
      </p:sp>
      <p:sp>
        <p:nvSpPr>
          <p:cNvPr id="6" name="Slide Number Placeholder 2"/>
          <p:cNvSpPr txBox="1">
            <a:spLocks/>
          </p:cNvSpPr>
          <p:nvPr userDrawn="1"/>
        </p:nvSpPr>
        <p:spPr>
          <a:xfrm>
            <a:off x="7689850" y="6483350"/>
            <a:ext cx="1127125" cy="365125"/>
          </a:xfrm>
          <a:prstGeom prst="rect">
            <a:avLst/>
          </a:prstGeom>
        </p:spPr>
        <p:txBody>
          <a:bodyPr anchor="b"/>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1000" dirty="0">
                <a:solidFill>
                  <a:srgbClr val="000000"/>
                </a:solidFill>
              </a:rPr>
              <a:t>MGMT9 | CH6</a:t>
            </a:r>
            <a:endParaRPr lang="en-US" b="1" dirty="0">
              <a:solidFill>
                <a:srgbClr val="000000"/>
              </a:solidFill>
            </a:endParaRPr>
          </a:p>
        </p:txBody>
      </p:sp>
      <p:sp>
        <p:nvSpPr>
          <p:cNvPr id="7" name="Rectangle 6"/>
          <p:cNvSpPr/>
          <p:nvPr userDrawn="1"/>
        </p:nvSpPr>
        <p:spPr>
          <a:xfrm>
            <a:off x="0" y="368300"/>
            <a:ext cx="2600325" cy="5842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sp>
        <p:nvSpPr>
          <p:cNvPr id="8" name="TextBox 7"/>
          <p:cNvSpPr txBox="1">
            <a:spLocks noChangeArrowheads="1"/>
          </p:cNvSpPr>
          <p:nvPr userDrawn="1"/>
        </p:nvSpPr>
        <p:spPr bwMode="auto">
          <a:xfrm>
            <a:off x="1588" y="368300"/>
            <a:ext cx="1450975" cy="584200"/>
          </a:xfrm>
          <a:prstGeom prst="rect">
            <a:avLst/>
          </a:prstGeom>
          <a:noFill/>
          <a:ln>
            <a:noFill/>
          </a:ln>
          <a:extLst/>
        </p:spPr>
        <p:txBody>
          <a:bodyPr anchor="ctr">
            <a:spAutoFit/>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lgn="r" eaLnBrk="1" hangingPunct="1">
              <a:defRPr/>
            </a:pPr>
            <a:r>
              <a:rPr lang="en-US" altLang="en-US" sz="3200" b="1" dirty="0">
                <a:solidFill>
                  <a:schemeClr val="tx2"/>
                </a:solidFill>
                <a:latin typeface="Franklin Gothic Medium" pitchFamily="34" charset="0"/>
              </a:rPr>
              <a:t>Exhibit</a:t>
            </a:r>
            <a:endParaRPr lang="en-US" altLang="en-US" sz="3200" b="1" i="1" dirty="0">
              <a:solidFill>
                <a:schemeClr val="tx2"/>
              </a:solidFill>
              <a:latin typeface="Franklin Gothic Medium" pitchFamily="34" charset="0"/>
            </a:endParaRPr>
          </a:p>
        </p:txBody>
      </p:sp>
      <p:sp>
        <p:nvSpPr>
          <p:cNvPr id="2" name="Title 1"/>
          <p:cNvSpPr>
            <a:spLocks noGrp="1"/>
          </p:cNvSpPr>
          <p:nvPr>
            <p:ph type="title"/>
          </p:nvPr>
        </p:nvSpPr>
        <p:spPr>
          <a:xfrm>
            <a:off x="1453012" y="418404"/>
            <a:ext cx="7536700" cy="983201"/>
          </a:xfrm>
        </p:spPr>
        <p:txBody>
          <a:bodyPr anchor="t">
            <a:normAutofit/>
          </a:bodyPr>
          <a:lstStyle>
            <a:lvl1pPr marL="1280160" indent="-1280160" algn="l">
              <a:defRPr sz="2800" b="1">
                <a:latin typeface="Franklin Gothic Medium"/>
                <a:cs typeface="Franklin Gothic Medium"/>
              </a:defRPr>
            </a:lvl1pPr>
          </a:lstStyle>
          <a:p>
            <a:r>
              <a:rPr lang="en-US" dirty="0"/>
              <a:t>Click to edit Master title style</a:t>
            </a:r>
          </a:p>
        </p:txBody>
      </p:sp>
      <p:sp>
        <p:nvSpPr>
          <p:cNvPr id="9" name="Date Placeholder 3"/>
          <p:cNvSpPr>
            <a:spLocks noGrp="1"/>
          </p:cNvSpPr>
          <p:nvPr>
            <p:ph type="dt" sz="half" idx="10"/>
          </p:nvPr>
        </p:nvSpPr>
        <p:spPr/>
        <p:txBody>
          <a:bodyPr/>
          <a:lstStyle>
            <a:lvl1pPr>
              <a:defRPr/>
            </a:lvl1pPr>
          </a:lstStyle>
          <a:p>
            <a:pPr>
              <a:defRPr/>
            </a:pPr>
            <a:endParaRPr lang="en-US"/>
          </a:p>
        </p:txBody>
      </p:sp>
      <p:sp>
        <p:nvSpPr>
          <p:cNvPr id="10" name="Footer Placeholder 4"/>
          <p:cNvSpPr>
            <a:spLocks noGrp="1"/>
          </p:cNvSpPr>
          <p:nvPr>
            <p:ph type="ftr" sz="quarter" idx="11"/>
          </p:nvPr>
        </p:nvSpPr>
        <p:spPr>
          <a:xfrm>
            <a:off x="4641448" y="5852160"/>
            <a:ext cx="3502152" cy="365125"/>
          </a:xfrm>
          <a:prstGeom prst="rect">
            <a:avLst/>
          </a:prstGeom>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fld id="{B7D6378F-90C5-4A3E-AFC6-6C725BB1B84C}" type="slidenum">
              <a:rPr lang="en-US" altLang="en-US"/>
              <a:pPr/>
              <a:t>‹#›</a:t>
            </a:fld>
            <a:endParaRPr lang="en-US" altLang="en-US"/>
          </a:p>
        </p:txBody>
      </p:sp>
    </p:spTree>
    <p:extLst>
      <p:ext uri="{BB962C8B-B14F-4D97-AF65-F5344CB8AC3E}">
        <p14:creationId xmlns:p14="http://schemas.microsoft.com/office/powerpoint/2010/main" val="6550174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8866" y="545972"/>
            <a:ext cx="7533563" cy="764213"/>
          </a:xfrm>
        </p:spPr>
        <p:txBody>
          <a:bodyPr anchor="t"/>
          <a:lstStyle/>
          <a:p>
            <a:r>
              <a:rPr lang="en-US"/>
              <a:t>Click to edit Master title style</a:t>
            </a:r>
          </a:p>
        </p:txBody>
      </p:sp>
      <p:sp>
        <p:nvSpPr>
          <p:cNvPr id="3" name="Content Placeholder 2"/>
          <p:cNvSpPr>
            <a:spLocks noGrp="1"/>
          </p:cNvSpPr>
          <p:nvPr>
            <p:ph idx="1"/>
          </p:nvPr>
        </p:nvSpPr>
        <p:spPr>
          <a:xfrm>
            <a:off x="818866" y="1487606"/>
            <a:ext cx="7533564" cy="4995744"/>
          </a:xfrm>
        </p:spPr>
        <p:txBody>
          <a:bodyPr>
            <a:normAutofit/>
          </a:bodyPr>
          <a:lstStyle>
            <a:lvl1pPr>
              <a:defRPr sz="2800"/>
            </a:lvl1pPr>
            <a:lvl2pPr>
              <a:defRPr sz="2400">
                <a:solidFill>
                  <a:schemeClr val="tx1"/>
                </a:solidFill>
              </a:defRPr>
            </a:lvl2pPr>
            <a:lvl3pPr>
              <a:defRPr sz="2400">
                <a:solidFill>
                  <a:schemeClr val="tx1"/>
                </a:solidFill>
              </a:defRPr>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1C5B3FA-4AC3-44C8-8CE9-69C6F509BBA0}" type="slidenum">
              <a:rPr lang="en-US" altLang="en-US" smtClean="0"/>
              <a:pPr/>
              <a:t>‹#›</a:t>
            </a:fld>
            <a:endParaRPr lang="en-US" altLang="en-US"/>
          </a:p>
        </p:txBody>
      </p:sp>
      <p:sp>
        <p:nvSpPr>
          <p:cNvPr id="8" name="Slide Number Placeholder 2"/>
          <p:cNvSpPr txBox="1">
            <a:spLocks/>
          </p:cNvSpPr>
          <p:nvPr userDrawn="1"/>
        </p:nvSpPr>
        <p:spPr>
          <a:xfrm>
            <a:off x="6721475" y="6483350"/>
            <a:ext cx="2411413" cy="365125"/>
          </a:xfrm>
          <a:prstGeom prst="rect">
            <a:avLst/>
          </a:prstGeom>
        </p:spPr>
        <p:txBody>
          <a:bodyPr anchor="b"/>
          <a:lstStyle>
            <a:lvl1pPr defTabSz="457200">
              <a:defRPr sz="2400">
                <a:solidFill>
                  <a:schemeClr val="tx1"/>
                </a:solidFill>
                <a:latin typeface="Times New Roman" pitchFamily="18" charset="0"/>
                <a:ea typeface="ＭＳ Ｐゴシック" pitchFamily="34" charset="-128"/>
              </a:defRPr>
            </a:lvl1pPr>
            <a:lvl2pPr marL="742950" indent="-285750" defTabSz="457200">
              <a:defRPr sz="2400">
                <a:solidFill>
                  <a:schemeClr val="tx1"/>
                </a:solidFill>
                <a:latin typeface="Times New Roman" pitchFamily="18" charset="0"/>
                <a:ea typeface="ＭＳ Ｐゴシック" pitchFamily="34" charset="-128"/>
              </a:defRPr>
            </a:lvl2pPr>
            <a:lvl3pPr marL="1143000" indent="-228600" defTabSz="457200">
              <a:defRPr sz="2400">
                <a:solidFill>
                  <a:schemeClr val="tx1"/>
                </a:solidFill>
                <a:latin typeface="Times New Roman" pitchFamily="18" charset="0"/>
                <a:ea typeface="ＭＳ Ｐゴシック" pitchFamily="34" charset="-128"/>
              </a:defRPr>
            </a:lvl3pPr>
            <a:lvl4pPr marL="1600200" indent="-228600" defTabSz="457200">
              <a:defRPr sz="2400">
                <a:solidFill>
                  <a:schemeClr val="tx1"/>
                </a:solidFill>
                <a:latin typeface="Times New Roman" pitchFamily="18" charset="0"/>
                <a:ea typeface="ＭＳ Ｐゴシック" pitchFamily="34" charset="-128"/>
              </a:defRPr>
            </a:lvl4pPr>
            <a:lvl5pPr marL="2057400" indent="-228600" defTabSz="457200">
              <a:defRPr sz="2400">
                <a:solidFill>
                  <a:schemeClr val="tx1"/>
                </a:solidFill>
                <a:latin typeface="Times New Roman" pitchFamily="18"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lgn="r" eaLnBrk="1" hangingPunct="1"/>
            <a:endParaRPr lang="en-US" altLang="en-US" sz="1200" b="1" dirty="0">
              <a:solidFill>
                <a:srgbClr val="000000"/>
              </a:solidFill>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641448" y="5852160"/>
            <a:ext cx="3502152"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07949928-D0DD-43A4-AA53-A5830616AE35}"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91570" y="635778"/>
            <a:ext cx="7560860" cy="783589"/>
          </a:xfrm>
        </p:spPr>
        <p:txBody>
          <a:bodyPr anchor="t"/>
          <a:lstStyle/>
          <a:p>
            <a:r>
              <a:rPr lang="en-US" dirty="0"/>
              <a:t>Click to edit Master title style</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CFF8F42-1F1C-4D39-8324-63F9AAEE9A36}" type="slidenum">
              <a:rPr lang="en-US" altLang="en-US" smtClean="0"/>
              <a:pPr/>
              <a:t>‹#›</a:t>
            </a:fld>
            <a:endParaRPr lang="en-US" altLang="en-US"/>
          </a:p>
        </p:txBody>
      </p:sp>
      <p:sp>
        <p:nvSpPr>
          <p:cNvPr id="9" name="Content Placeholder 8"/>
          <p:cNvSpPr>
            <a:spLocks noGrp="1"/>
          </p:cNvSpPr>
          <p:nvPr>
            <p:ph sz="quarter" idx="13"/>
          </p:nvPr>
        </p:nvSpPr>
        <p:spPr>
          <a:xfrm>
            <a:off x="791570" y="1583141"/>
            <a:ext cx="3670702" cy="485860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45152" y="1583141"/>
            <a:ext cx="3707278" cy="485860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06811" y="1520696"/>
            <a:ext cx="3654766"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06811" y="2316010"/>
            <a:ext cx="3654766" cy="405915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1520696"/>
            <a:ext cx="38729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152" y="2316010"/>
            <a:ext cx="3872948" cy="405915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1354C556-BD48-46EA-AD04-2541D3603DEF}"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4275" y="627614"/>
            <a:ext cx="7629098" cy="1143000"/>
          </a:xfrm>
        </p:spPr>
        <p:txBody>
          <a:bodyPr anchor="t"/>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a:xfrm>
            <a:off x="7727295" y="6492875"/>
            <a:ext cx="1332156" cy="365125"/>
          </a:xfrm>
        </p:spPr>
        <p:txBody>
          <a:bodyPr/>
          <a:lstStyle>
            <a:lvl1pPr algn="r">
              <a:defRPr/>
            </a:lvl1pPr>
          </a:lstStyle>
          <a:p>
            <a:fld id="{576CEEBD-B0BE-4A0E-A899-B1DE0377B67C}"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a:xfrm>
            <a:off x="4641448" y="5852160"/>
            <a:ext cx="3502152" cy="365125"/>
          </a:xfrm>
          <a:prstGeom prst="rect">
            <a:avLst/>
          </a:prstGeom>
        </p:spPr>
        <p:txBody>
          <a:bodyPr/>
          <a:lstStyle/>
          <a:p>
            <a:pPr>
              <a:defRPr/>
            </a:pPr>
            <a:endParaRPr lang="en-US"/>
          </a:p>
        </p:txBody>
      </p:sp>
      <p:sp>
        <p:nvSpPr>
          <p:cNvPr id="4" name="Slide Number Placeholder 3"/>
          <p:cNvSpPr>
            <a:spLocks noGrp="1"/>
          </p:cNvSpPr>
          <p:nvPr>
            <p:ph type="sldNum" sz="quarter" idx="12"/>
          </p:nvPr>
        </p:nvSpPr>
        <p:spPr/>
        <p:txBody>
          <a:bodyPr/>
          <a:lstStyle/>
          <a:p>
            <a:fld id="{2B1D8828-1912-40E9-B3B4-EBD3D7EAF0B0}"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7064B63-F555-44EC-B9E8-E023C1C90D61}" type="slidenum">
              <a:rPr lang="en-US" altLang="en-US" smtClean="0"/>
              <a:pPr/>
              <a:t>‹#›</a:t>
            </a:fld>
            <a:endParaRPr lang="en-US" alt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a:prstGeom prst="rect">
            <a:avLst/>
          </a:prstGeo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a:prstGeom prst="rect">
            <a:avLst/>
          </a:prstGeom>
        </p:spPr>
        <p:txBody>
          <a:bodyPr>
            <a:normAutofit/>
          </a:bodyPr>
          <a:lstStyle/>
          <a:p>
            <a:pPr>
              <a:defRPr/>
            </a:pPr>
            <a:endParaRPr lang="en-US"/>
          </a:p>
        </p:txBody>
      </p:sp>
      <p:sp>
        <p:nvSpPr>
          <p:cNvPr id="7" name="Slide Number Placeholder 6"/>
          <p:cNvSpPr>
            <a:spLocks noGrp="1"/>
          </p:cNvSpPr>
          <p:nvPr>
            <p:ph type="sldNum" sz="quarter" idx="12"/>
          </p:nvPr>
        </p:nvSpPr>
        <p:spPr/>
        <p:txBody>
          <a:bodyPr/>
          <a:lstStyle/>
          <a:p>
            <a:fld id="{9E1E01F2-1424-4BA6-9914-BFB728FF9664}"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46442"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06811" y="585285"/>
            <a:ext cx="7711289" cy="77986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06811" y="1525438"/>
            <a:ext cx="7711289" cy="49936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n-US"/>
          </a:p>
        </p:txBody>
      </p:sp>
      <p:sp>
        <p:nvSpPr>
          <p:cNvPr id="6" name="Slide Number Placeholder 5"/>
          <p:cNvSpPr>
            <a:spLocks noGrp="1"/>
          </p:cNvSpPr>
          <p:nvPr>
            <p:ph type="sldNum" sz="quarter" idx="4"/>
          </p:nvPr>
        </p:nvSpPr>
        <p:spPr>
          <a:xfrm>
            <a:off x="7801086" y="6462674"/>
            <a:ext cx="1332156" cy="365125"/>
          </a:xfrm>
          <a:prstGeom prst="rect">
            <a:avLst/>
          </a:prstGeom>
        </p:spPr>
        <p:txBody>
          <a:bodyPr vert="horz" lIns="91440" tIns="45720" rIns="91440" bIns="45720" rtlCol="0" anchor="ctr"/>
          <a:lstStyle>
            <a:lvl1pPr algn="r">
              <a:defRPr sz="1200">
                <a:solidFill>
                  <a:srgbClr val="FEFEFE"/>
                </a:solidFill>
              </a:defRPr>
            </a:lvl1pPr>
          </a:lstStyle>
          <a:p>
            <a:fld id="{682E8B42-C55E-4F5C-AE91-AC073931EFD8}"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4703" r:id="rId1"/>
    <p:sldLayoutId id="2147484704" r:id="rId2"/>
    <p:sldLayoutId id="2147484705" r:id="rId3"/>
    <p:sldLayoutId id="2147484706" r:id="rId4"/>
    <p:sldLayoutId id="2147484707" r:id="rId5"/>
    <p:sldLayoutId id="2147484708" r:id="rId6"/>
    <p:sldLayoutId id="2147484709" r:id="rId7"/>
    <p:sldLayoutId id="2147484710" r:id="rId8"/>
    <p:sldLayoutId id="2147484711" r:id="rId9"/>
    <p:sldLayoutId id="2147484712" r:id="rId10"/>
    <p:sldLayoutId id="2147484713" r:id="rId11"/>
    <p:sldLayoutId id="2147484714" r:id="rId12"/>
    <p:sldLayoutId id="2147484716" r:id="rId13"/>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80000"/>
        <a:buFont typeface="Wingdings 2" pitchFamily="18" charset="2"/>
        <a:buChar char=""/>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1"/>
        </a:buClr>
        <a:buSzPct val="80000"/>
        <a:buFont typeface="Wingdings 2" pitchFamily="18" charset="2"/>
        <a:buChar char=""/>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1"/>
        </a:buClr>
        <a:buSzPct val="80000"/>
        <a:buFont typeface="Wingdings 2" pitchFamily="18" charset="2"/>
        <a:buChar char=""/>
        <a:defRPr sz="2000" kern="1200">
          <a:solidFill>
            <a:schemeClr val="tx1"/>
          </a:solidFill>
          <a:latin typeface="+mn-lt"/>
          <a:ea typeface="+mn-ea"/>
          <a:cs typeface="+mn-cs"/>
        </a:defRPr>
      </a:lvl3pPr>
      <a:lvl4pPr marL="1124712" indent="-228600" algn="l" defTabSz="914400" rtl="0" eaLnBrk="1" latinLnBrk="0" hangingPunct="1">
        <a:spcBef>
          <a:spcPct val="20000"/>
        </a:spcBef>
        <a:buClr>
          <a:schemeClr val="accent1"/>
        </a:buClr>
        <a:buSzPct val="80000"/>
        <a:buFont typeface="Wingdings 2" pitchFamily="18" charset="2"/>
        <a:buChar char=""/>
        <a:defRPr sz="1800" kern="1200">
          <a:solidFill>
            <a:schemeClr val="tx1"/>
          </a:solidFill>
          <a:latin typeface="+mn-lt"/>
          <a:ea typeface="+mn-ea"/>
          <a:cs typeface="+mn-cs"/>
        </a:defRPr>
      </a:lvl4pPr>
      <a:lvl5pPr marL="1325880" indent="-228600" algn="l" defTabSz="914400" rtl="0" eaLnBrk="1" latinLnBrk="0" hangingPunct="1">
        <a:spcBef>
          <a:spcPct val="20000"/>
        </a:spcBef>
        <a:buClr>
          <a:schemeClr val="accent1"/>
        </a:buClr>
        <a:buSzPct val="80000"/>
        <a:buFont typeface="Wingdings 2" pitchFamily="18" charset="2"/>
        <a:buChar char=""/>
        <a:defRPr sz="1600" kern="1200" baseline="0">
          <a:solidFill>
            <a:schemeClr val="tx1"/>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Strategies – Key Questions</a:t>
            </a:r>
          </a:p>
        </p:txBody>
      </p:sp>
      <p:sp>
        <p:nvSpPr>
          <p:cNvPr id="27651" name="Content Placeholder 2"/>
          <p:cNvSpPr>
            <a:spLocks noGrp="1"/>
          </p:cNvSpPr>
          <p:nvPr>
            <p:ph idx="1"/>
          </p:nvPr>
        </p:nvSpPr>
        <p:spPr/>
        <p:txBody>
          <a:bodyPr/>
          <a:lstStyle/>
          <a:p>
            <a:r>
              <a:rPr lang="en-US" dirty="0"/>
              <a:t>“What business or businesses are we in or should we be in?” – </a:t>
            </a:r>
            <a:r>
              <a:rPr lang="en-US" b="1" dirty="0"/>
              <a:t>Corporate Level Strategies</a:t>
            </a:r>
          </a:p>
          <a:p>
            <a:endParaRPr lang="en-US" dirty="0"/>
          </a:p>
          <a:p>
            <a:r>
              <a:rPr lang="en-US" dirty="0"/>
              <a:t>“How should we compete in the industry?”  - </a:t>
            </a:r>
            <a:r>
              <a:rPr lang="en-US" b="1" dirty="0"/>
              <a:t>Industry Level Strategies</a:t>
            </a:r>
          </a:p>
          <a:p>
            <a:endParaRPr lang="en-US" dirty="0"/>
          </a:p>
          <a:p>
            <a:r>
              <a:rPr lang="en-US" dirty="0"/>
              <a:t>“Who are our competitors, and how should we respond to them?” – </a:t>
            </a:r>
            <a:r>
              <a:rPr lang="en-US" b="1" dirty="0"/>
              <a:t>Firm Level Strategies</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10</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8675" name="Title 1"/>
          <p:cNvSpPr>
            <a:spLocks noGrp="1"/>
          </p:cNvSpPr>
          <p:nvPr>
            <p:ph type="title"/>
          </p:nvPr>
        </p:nvSpPr>
        <p:spPr/>
        <p:txBody>
          <a:bodyPr/>
          <a:lstStyle/>
          <a:p>
            <a:r>
              <a:rPr lang="en-US" altLang="en-US"/>
              <a:t>Corporate-Level Strategies </a:t>
            </a:r>
            <a:endParaRPr lang="en-US" altLang="en-US" dirty="0"/>
          </a:p>
        </p:txBody>
      </p:sp>
      <p:sp>
        <p:nvSpPr>
          <p:cNvPr id="28676" name="Content Placeholder 2"/>
          <p:cNvSpPr>
            <a:spLocks noGrp="1"/>
          </p:cNvSpPr>
          <p:nvPr>
            <p:ph idx="1"/>
          </p:nvPr>
        </p:nvSpPr>
        <p:spPr/>
        <p:txBody>
          <a:bodyPr>
            <a:normAutofit fontScale="92500" lnSpcReduction="10000"/>
          </a:bodyPr>
          <a:lstStyle/>
          <a:p>
            <a:pPr marL="68580" indent="0">
              <a:buNone/>
            </a:pPr>
            <a:r>
              <a:rPr lang="en-US" dirty="0"/>
              <a:t>Key Question:  “What business or businesses are we in or should we be in?” </a:t>
            </a:r>
          </a:p>
          <a:p>
            <a:r>
              <a:rPr lang="en-IN" altLang="en-US" dirty="0"/>
              <a:t>Portfolio strategy: Minimizes risk by diversifying investment among various businesses or product lines</a:t>
            </a:r>
          </a:p>
          <a:p>
            <a:pPr lvl="1"/>
            <a:r>
              <a:rPr lang="en-IN" altLang="en-US" dirty="0"/>
              <a:t>Allows businesses to look for acquisitions</a:t>
            </a:r>
          </a:p>
          <a:p>
            <a:pPr lvl="1"/>
            <a:r>
              <a:rPr lang="en-IN" altLang="en-US" dirty="0" smtClean="0"/>
              <a:t>Predicts if companies </a:t>
            </a:r>
            <a:r>
              <a:rPr lang="en-IN" altLang="en-US" dirty="0"/>
              <a:t>can reduce risk through unrelated diversification</a:t>
            </a:r>
          </a:p>
          <a:p>
            <a:pPr lvl="1"/>
            <a:r>
              <a:rPr lang="en-IN" altLang="en-US" dirty="0"/>
              <a:t>BCG matrix: Portfolio strategy developed by the Boston Consulting Group</a:t>
            </a:r>
          </a:p>
          <a:p>
            <a:pPr lvl="2"/>
            <a:r>
              <a:rPr lang="en-IN" altLang="en-US" dirty="0"/>
              <a:t>Categorizes a corporation’s businesses by growth rate and relative market share</a:t>
            </a:r>
          </a:p>
          <a:p>
            <a:pPr lvl="2"/>
            <a:r>
              <a:rPr lang="en-IN" altLang="en-US" dirty="0"/>
              <a:t>2 problems with BCG</a:t>
            </a:r>
          </a:p>
          <a:p>
            <a:pPr lvl="1"/>
            <a:r>
              <a:rPr lang="en-IN" altLang="en-US" dirty="0"/>
              <a:t>Related diversification – less risk</a:t>
            </a:r>
          </a:p>
          <a:p>
            <a:pPr lvl="1"/>
            <a:endParaRPr lang="en-IN" altLang="en-US" dirty="0"/>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11</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Boston Consulting Group Matrix </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8543" y="1304924"/>
            <a:ext cx="5246914" cy="5177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576CEEBD-B0BE-4A0E-A899-B1DE0377B67C}" type="slidenum">
              <a:rPr lang="en-US" altLang="en-US" smtClean="0"/>
              <a:pPr/>
              <a:t>12</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4275" y="354658"/>
            <a:ext cx="7629098" cy="1143000"/>
          </a:xfrm>
        </p:spPr>
        <p:txBody>
          <a:bodyPr>
            <a:normAutofit fontScale="90000"/>
          </a:bodyPr>
          <a:lstStyle/>
          <a:p>
            <a:r>
              <a:rPr lang="en-US" dirty="0"/>
              <a:t>U-Shaped Relationship between Diversification and Risk</a:t>
            </a:r>
          </a:p>
        </p:txBody>
      </p:sp>
      <p:pic>
        <p:nvPicPr>
          <p:cNvPr id="5" name="Picture 4" descr="This exhibit illustrates the U-shaped relationship between diversification and risk in the form of a graph. The x-axis consists of three markings. Starting from the left, the markings are labeled single business, related diversification, and unrelated diversification. The y-axis is labeled risk. The bottom portion of y-axis is labeled low and the top portion is labeled high. The curve is U-shaped. The left side of the curve shows that single businesses with no diversification are extremely risky. The risk is lowest when businesses engage in related diversification. The right side of the curve shows that conglomerates composed of completely unrelated businesses are even riskier than single, undiversified businesses." title="Exhibit 6.5 - Relationship between Diversification and Risk">
            <a:extLst>
              <a:ext uri="{FF2B5EF4-FFF2-40B4-BE49-F238E27FC236}">
                <a16:creationId xmlns:a16="http://schemas.microsoft.com/office/drawing/2014/main" id="{2749F4B3-A3E0-4282-AAE1-DF0EAE82DD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2039" y="1390183"/>
            <a:ext cx="4673570" cy="5088109"/>
          </a:xfrm>
          <a:prstGeom prst="rect">
            <a:avLst/>
          </a:prstGeom>
        </p:spPr>
      </p:pic>
      <p:sp>
        <p:nvSpPr>
          <p:cNvPr id="2" name="Slide Number Placeholder 1"/>
          <p:cNvSpPr>
            <a:spLocks noGrp="1"/>
          </p:cNvSpPr>
          <p:nvPr>
            <p:ph type="sldNum" sz="quarter" idx="12"/>
          </p:nvPr>
        </p:nvSpPr>
        <p:spPr/>
        <p:txBody>
          <a:bodyPr/>
          <a:lstStyle/>
          <a:p>
            <a:fld id="{576CEEBD-B0BE-4A0E-A899-B1DE0377B67C}" type="slidenum">
              <a:rPr lang="en-US" altLang="en-US" smtClean="0"/>
              <a:pPr/>
              <a:t>13</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0723" name="Title 1"/>
          <p:cNvSpPr>
            <a:spLocks noGrp="1"/>
          </p:cNvSpPr>
          <p:nvPr>
            <p:ph type="title"/>
          </p:nvPr>
        </p:nvSpPr>
        <p:spPr/>
        <p:txBody>
          <a:bodyPr/>
          <a:lstStyle/>
          <a:p>
            <a:r>
              <a:rPr lang="en-US" altLang="en-US"/>
              <a:t>Corporate-Level Strategies</a:t>
            </a:r>
          </a:p>
        </p:txBody>
      </p:sp>
      <p:sp>
        <p:nvSpPr>
          <p:cNvPr id="30724" name="Content Placeholder 2"/>
          <p:cNvSpPr>
            <a:spLocks noGrp="1"/>
          </p:cNvSpPr>
          <p:nvPr>
            <p:ph idx="1"/>
          </p:nvPr>
        </p:nvSpPr>
        <p:spPr/>
        <p:txBody>
          <a:bodyPr>
            <a:normAutofit lnSpcReduction="10000"/>
          </a:bodyPr>
          <a:lstStyle/>
          <a:p>
            <a:r>
              <a:rPr lang="en-IN" altLang="en-US" b="1" dirty="0"/>
              <a:t>Grand strategy: </a:t>
            </a:r>
            <a:r>
              <a:rPr lang="en-IN" altLang="en-US" dirty="0"/>
              <a:t>Helps an organization achieve its strategic goals</a:t>
            </a:r>
          </a:p>
          <a:p>
            <a:pPr lvl="1"/>
            <a:r>
              <a:rPr lang="en-IN" altLang="en-US" b="1" dirty="0"/>
              <a:t>Growth strategy: </a:t>
            </a:r>
            <a:r>
              <a:rPr lang="en-IN" altLang="en-US" dirty="0"/>
              <a:t>Focuses on increasing profits, or the number of places the company trades</a:t>
            </a:r>
          </a:p>
          <a:p>
            <a:pPr lvl="1"/>
            <a:r>
              <a:rPr lang="en-US" altLang="en-US" b="1" dirty="0"/>
              <a:t>Stability strategy: </a:t>
            </a:r>
            <a:r>
              <a:rPr lang="en-US" altLang="en-US" dirty="0"/>
              <a:t>Focuses on improving the way in which the company sells the same products or services to the same customers</a:t>
            </a:r>
          </a:p>
          <a:p>
            <a:pPr lvl="1"/>
            <a:r>
              <a:rPr lang="en-US" altLang="en-US" b="1" dirty="0"/>
              <a:t>Retrenchment strategy:</a:t>
            </a:r>
            <a:r>
              <a:rPr lang="en-US" altLang="en-US" dirty="0"/>
              <a:t> Focuses on turning around very poor company performance </a:t>
            </a:r>
          </a:p>
          <a:p>
            <a:pPr lvl="2"/>
            <a:r>
              <a:rPr lang="en-US" altLang="en-US" b="1" dirty="0"/>
              <a:t>Cost reduction </a:t>
            </a:r>
            <a:r>
              <a:rPr lang="en-US" altLang="en-US" dirty="0"/>
              <a:t>– closing stores, layoffs, drop product lines</a:t>
            </a:r>
          </a:p>
          <a:p>
            <a:pPr lvl="2"/>
            <a:r>
              <a:rPr lang="en-US" altLang="en-US" b="1" dirty="0"/>
              <a:t>Recovery: </a:t>
            </a:r>
            <a:r>
              <a:rPr lang="en-US" altLang="en-US" dirty="0"/>
              <a:t>Strategic actions taken after retrenchment to return to a growth strategy</a:t>
            </a:r>
          </a:p>
          <a:p>
            <a:pPr lvl="1"/>
            <a:endParaRPr lang="en-IN" altLang="en-US" dirty="0"/>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14</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2771" name="Title 1"/>
          <p:cNvSpPr>
            <a:spLocks noGrp="1"/>
          </p:cNvSpPr>
          <p:nvPr>
            <p:ph type="title"/>
          </p:nvPr>
        </p:nvSpPr>
        <p:spPr/>
        <p:txBody>
          <a:bodyPr/>
          <a:lstStyle/>
          <a:p>
            <a:r>
              <a:rPr lang="en-US" altLang="en-US"/>
              <a:t>Industry-Level Strategies</a:t>
            </a:r>
          </a:p>
        </p:txBody>
      </p:sp>
      <p:sp>
        <p:nvSpPr>
          <p:cNvPr id="32772" name="Content Placeholder 2"/>
          <p:cNvSpPr>
            <a:spLocks noGrp="1"/>
          </p:cNvSpPr>
          <p:nvPr>
            <p:ph idx="1"/>
          </p:nvPr>
        </p:nvSpPr>
        <p:spPr/>
        <p:txBody>
          <a:bodyPr/>
          <a:lstStyle/>
          <a:p>
            <a:pPr marL="68580" indent="0">
              <a:buNone/>
            </a:pPr>
            <a:r>
              <a:rPr lang="en-US" dirty="0"/>
              <a:t>Key Question:  “How should we compete in the industry?” </a:t>
            </a:r>
          </a:p>
          <a:p>
            <a:pPr marL="68580" indent="0">
              <a:buNone/>
            </a:pPr>
            <a:endParaRPr lang="en-US" dirty="0"/>
          </a:p>
          <a:p>
            <a:r>
              <a:rPr lang="en-IN" altLang="en-US" b="1" dirty="0"/>
              <a:t>Five industry forces </a:t>
            </a:r>
            <a:r>
              <a:rPr lang="en-IN" altLang="en-US" dirty="0"/>
              <a:t>according to Michael Porter</a:t>
            </a:r>
          </a:p>
          <a:p>
            <a:endParaRPr lang="en-IN" altLang="en-US" dirty="0"/>
          </a:p>
          <a:p>
            <a:r>
              <a:rPr lang="en-IN" altLang="en-US" b="1" dirty="0"/>
              <a:t>Positioning Strategies </a:t>
            </a:r>
            <a:r>
              <a:rPr lang="en-IN" altLang="en-US" dirty="0"/>
              <a:t>(Michael Porter)</a:t>
            </a:r>
          </a:p>
          <a:p>
            <a:endParaRPr lang="en-IN" altLang="en-US" dirty="0"/>
          </a:p>
          <a:p>
            <a:r>
              <a:rPr lang="en-IN" altLang="en-US" b="1" dirty="0"/>
              <a:t>Adaptive Strategies</a:t>
            </a:r>
            <a:r>
              <a:rPr lang="en-IN" altLang="en-US" dirty="0"/>
              <a:t/>
            </a:r>
            <a:br>
              <a:rPr lang="en-IN" altLang="en-US" dirty="0"/>
            </a:br>
            <a:endParaRPr lang="en-IN" altLang="en-US" dirty="0"/>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15</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Porter’s Five Industry Forces</a:t>
            </a:r>
            <a:endParaRPr lang="en-US"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8680" y="1625896"/>
            <a:ext cx="7006640" cy="4480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descr="This exhibit illustrates Porter’s five industry forces using arrows and rectangular boxes. There is a box in the center of the exhibit. Four other boxes surround this box and arrows originating from the four boxes point to the box in the center. &#10;The box in the center is labeled character of rivalry. In clockwise order, the four other boxes are labeled threat of new entrants, bargaining power of buyers, threat of substitute products or services, and bargaining power of suppliers.&#10;" title="Exhibit 6.6 - Porter’s Five Industry Forces">
            <a:extLst>
              <a:ext uri="{FF2B5EF4-FFF2-40B4-BE49-F238E27FC236}">
                <a16:creationId xmlns:a16="http://schemas.microsoft.com/office/drawing/2014/main" id="{699FE7D5-89D7-46F7-86DA-FC141BB8D7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095" y="1246586"/>
            <a:ext cx="7179811" cy="5079204"/>
          </a:xfrm>
          <a:prstGeom prst="rect">
            <a:avLst/>
          </a:prstGeom>
        </p:spPr>
      </p:pic>
      <p:sp>
        <p:nvSpPr>
          <p:cNvPr id="2" name="Slide Number Placeholder 1"/>
          <p:cNvSpPr>
            <a:spLocks noGrp="1"/>
          </p:cNvSpPr>
          <p:nvPr>
            <p:ph type="sldNum" sz="quarter" idx="12"/>
          </p:nvPr>
        </p:nvSpPr>
        <p:spPr/>
        <p:txBody>
          <a:bodyPr/>
          <a:lstStyle/>
          <a:p>
            <a:fld id="{576CEEBD-B0BE-4A0E-A899-B1DE0377B67C}" type="slidenum">
              <a:rPr lang="en-US" altLang="en-US" smtClean="0"/>
              <a:pPr/>
              <a:t>16</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4819" name="Title 1"/>
          <p:cNvSpPr>
            <a:spLocks noGrp="1"/>
          </p:cNvSpPr>
          <p:nvPr>
            <p:ph type="title"/>
          </p:nvPr>
        </p:nvSpPr>
        <p:spPr/>
        <p:txBody>
          <a:bodyPr/>
          <a:lstStyle/>
          <a:p>
            <a:r>
              <a:rPr lang="en-US" altLang="en-US"/>
              <a:t>Industry-Level Strategies</a:t>
            </a:r>
          </a:p>
        </p:txBody>
      </p:sp>
      <p:sp>
        <p:nvSpPr>
          <p:cNvPr id="34820" name="Content Placeholder 2"/>
          <p:cNvSpPr>
            <a:spLocks noGrp="1"/>
          </p:cNvSpPr>
          <p:nvPr>
            <p:ph idx="1"/>
          </p:nvPr>
        </p:nvSpPr>
        <p:spPr/>
        <p:txBody>
          <a:bodyPr>
            <a:normAutofit/>
          </a:bodyPr>
          <a:lstStyle/>
          <a:p>
            <a:r>
              <a:rPr lang="en-IN" altLang="en-US" dirty="0"/>
              <a:t>Five industry forces according to Michael Porter</a:t>
            </a:r>
          </a:p>
          <a:p>
            <a:pPr lvl="1"/>
            <a:r>
              <a:rPr lang="en-IN" altLang="en-US" b="1" dirty="0"/>
              <a:t>1 - Character of the rivalry</a:t>
            </a:r>
            <a:r>
              <a:rPr lang="en-IN" altLang="en-US" dirty="0"/>
              <a:t>: Measure of the intensity of competitive behavior between companies in an </a:t>
            </a:r>
            <a:r>
              <a:rPr lang="en-IN" altLang="en-US" dirty="0" smtClean="0"/>
              <a:t>industry</a:t>
            </a:r>
          </a:p>
          <a:p>
            <a:pPr lvl="1"/>
            <a:endParaRPr lang="en-IN" altLang="en-US" dirty="0"/>
          </a:p>
          <a:p>
            <a:pPr lvl="1"/>
            <a:r>
              <a:rPr lang="en-IN" altLang="en-US" b="1" dirty="0"/>
              <a:t>2 - Threat of new entrants: </a:t>
            </a:r>
            <a:r>
              <a:rPr lang="en-IN" altLang="en-US" dirty="0"/>
              <a:t>Measure of the degree to which barriers to entry make it easy or difficult for new companies to get started in an </a:t>
            </a:r>
            <a:r>
              <a:rPr lang="en-IN" altLang="en-US" dirty="0" smtClean="0"/>
              <a:t>industry</a:t>
            </a:r>
          </a:p>
          <a:p>
            <a:pPr lvl="1"/>
            <a:endParaRPr lang="en-IN" altLang="en-US" dirty="0"/>
          </a:p>
          <a:p>
            <a:pPr lvl="1"/>
            <a:r>
              <a:rPr lang="en-IN" altLang="en-US" b="1" dirty="0"/>
              <a:t>3 - Threat of substitute products or services:</a:t>
            </a:r>
            <a:r>
              <a:rPr lang="en-IN" altLang="en-US" dirty="0"/>
              <a:t> Measure of the ease with which customers can find substitutes for an industry’s products or </a:t>
            </a:r>
            <a:r>
              <a:rPr lang="en-IN" altLang="en-US" dirty="0" smtClean="0"/>
              <a:t>services</a:t>
            </a:r>
            <a:endParaRPr lang="en-IN" altLang="en-US" dirty="0"/>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17</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4819" name="Title 1"/>
          <p:cNvSpPr>
            <a:spLocks noGrp="1"/>
          </p:cNvSpPr>
          <p:nvPr>
            <p:ph type="title"/>
          </p:nvPr>
        </p:nvSpPr>
        <p:spPr/>
        <p:txBody>
          <a:bodyPr/>
          <a:lstStyle/>
          <a:p>
            <a:r>
              <a:rPr lang="en-US" altLang="en-US"/>
              <a:t>Industry-Level Strategies</a:t>
            </a:r>
          </a:p>
        </p:txBody>
      </p:sp>
      <p:sp>
        <p:nvSpPr>
          <p:cNvPr id="34820" name="Content Placeholder 2"/>
          <p:cNvSpPr>
            <a:spLocks noGrp="1"/>
          </p:cNvSpPr>
          <p:nvPr>
            <p:ph idx="1"/>
          </p:nvPr>
        </p:nvSpPr>
        <p:spPr/>
        <p:txBody>
          <a:bodyPr>
            <a:normAutofit/>
          </a:bodyPr>
          <a:lstStyle/>
          <a:p>
            <a:r>
              <a:rPr lang="en-IN" altLang="en-US" dirty="0"/>
              <a:t>Five industry forces according to Michael </a:t>
            </a:r>
            <a:r>
              <a:rPr lang="en-IN" altLang="en-US" dirty="0" smtClean="0"/>
              <a:t>Porter</a:t>
            </a:r>
          </a:p>
          <a:p>
            <a:endParaRPr lang="en-IN" altLang="en-US" dirty="0"/>
          </a:p>
          <a:p>
            <a:pPr lvl="1"/>
            <a:r>
              <a:rPr lang="en-IN" altLang="en-US" b="1" dirty="0" smtClean="0"/>
              <a:t>4 </a:t>
            </a:r>
            <a:r>
              <a:rPr lang="en-IN" altLang="en-US" b="1" dirty="0"/>
              <a:t>- Bargaining power of suppliers: </a:t>
            </a:r>
            <a:r>
              <a:rPr lang="en-IN" altLang="en-US" dirty="0"/>
              <a:t>Measure of the influence that suppliers of parts, materials, and services to firms in an industry have on the prices of these </a:t>
            </a:r>
            <a:r>
              <a:rPr lang="en-IN" altLang="en-US" dirty="0" smtClean="0"/>
              <a:t>inputs</a:t>
            </a:r>
          </a:p>
          <a:p>
            <a:pPr lvl="1"/>
            <a:endParaRPr lang="en-IN" altLang="en-US" dirty="0"/>
          </a:p>
          <a:p>
            <a:pPr lvl="1"/>
            <a:r>
              <a:rPr lang="en-IN" altLang="en-US" b="1" dirty="0"/>
              <a:t>5 - Bargaining power of buyers: </a:t>
            </a:r>
            <a:r>
              <a:rPr lang="en-IN" altLang="en-US" dirty="0"/>
              <a:t>Measure of the influence that customers have on a firm’s prices</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18</a:t>
            </a:fld>
            <a:endParaRPr lang="en-US" altLang="en-US"/>
          </a:p>
        </p:txBody>
      </p:sp>
    </p:spTree>
    <p:extLst>
      <p:ext uri="{BB962C8B-B14F-4D97-AF65-F5344CB8AC3E}">
        <p14:creationId xmlns:p14="http://schemas.microsoft.com/office/powerpoint/2010/main" val="24034079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6867" name="Title 1"/>
          <p:cNvSpPr>
            <a:spLocks noGrp="1"/>
          </p:cNvSpPr>
          <p:nvPr>
            <p:ph type="title"/>
          </p:nvPr>
        </p:nvSpPr>
        <p:spPr/>
        <p:txBody>
          <a:bodyPr/>
          <a:lstStyle/>
          <a:p>
            <a:r>
              <a:rPr lang="en-US" altLang="en-US"/>
              <a:t>Industry-Level Strategies</a:t>
            </a:r>
          </a:p>
        </p:txBody>
      </p:sp>
      <p:sp>
        <p:nvSpPr>
          <p:cNvPr id="36868" name="Content Placeholder 2"/>
          <p:cNvSpPr>
            <a:spLocks noGrp="1"/>
          </p:cNvSpPr>
          <p:nvPr>
            <p:ph idx="1"/>
          </p:nvPr>
        </p:nvSpPr>
        <p:spPr/>
        <p:txBody>
          <a:bodyPr/>
          <a:lstStyle/>
          <a:p>
            <a:r>
              <a:rPr lang="en-IN" altLang="en-US" b="1" dirty="0"/>
              <a:t>Positioning strategies – Porter’s</a:t>
            </a:r>
          </a:p>
          <a:p>
            <a:pPr lvl="1"/>
            <a:r>
              <a:rPr lang="en-IN" altLang="en-US" b="1" dirty="0"/>
              <a:t>Cost leadership: </a:t>
            </a:r>
            <a:r>
              <a:rPr lang="en-IN" altLang="en-US" dirty="0"/>
              <a:t>Producing a product of acceptable quality at consistently lower production costs than competitors</a:t>
            </a:r>
          </a:p>
          <a:p>
            <a:pPr lvl="1"/>
            <a:endParaRPr lang="en-IN" altLang="en-US" dirty="0"/>
          </a:p>
          <a:p>
            <a:pPr lvl="1"/>
            <a:r>
              <a:rPr lang="en-IN" altLang="en-US" b="1" dirty="0"/>
              <a:t>Differentiation: </a:t>
            </a:r>
            <a:r>
              <a:rPr lang="en-IN" altLang="en-US" dirty="0"/>
              <a:t>Providing a product that is different from competitors’ offerings that customers are willing to pay premium price for it</a:t>
            </a:r>
          </a:p>
          <a:p>
            <a:pPr lvl="1"/>
            <a:endParaRPr lang="en-IN" altLang="en-US" dirty="0"/>
          </a:p>
          <a:p>
            <a:pPr lvl="1"/>
            <a:r>
              <a:rPr lang="en-IN" altLang="en-US" b="1" dirty="0"/>
              <a:t>Focus strategy: </a:t>
            </a:r>
            <a:r>
              <a:rPr lang="en-IN" altLang="en-US" dirty="0"/>
              <a:t>Involves using cost leadership or differentiation to produce a specialized product (</a:t>
            </a:r>
            <a:r>
              <a:rPr lang="en-IN" altLang="en-US" dirty="0" err="1"/>
              <a:t>ie</a:t>
            </a:r>
            <a:r>
              <a:rPr lang="en-IN" altLang="en-US" dirty="0"/>
              <a:t>. market niches)</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19</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t>Competitive Advantage</a:t>
            </a:r>
            <a:endParaRPr lang="en-US" dirty="0"/>
          </a:p>
        </p:txBody>
      </p:sp>
      <p:sp>
        <p:nvSpPr>
          <p:cNvPr id="17411" name="Content Placeholder 2"/>
          <p:cNvSpPr>
            <a:spLocks noGrp="1"/>
          </p:cNvSpPr>
          <p:nvPr>
            <p:ph idx="1"/>
          </p:nvPr>
        </p:nvSpPr>
        <p:spPr/>
        <p:txBody>
          <a:bodyPr>
            <a:normAutofit fontScale="92500" lnSpcReduction="10000"/>
          </a:bodyPr>
          <a:lstStyle/>
          <a:p>
            <a:r>
              <a:rPr lang="en-US" dirty="0"/>
              <a:t>Resources	</a:t>
            </a:r>
          </a:p>
          <a:p>
            <a:pPr lvl="1"/>
            <a:r>
              <a:rPr lang="en-US" dirty="0"/>
              <a:t>assets, capabilities, processes, employee time, information, and knowledge that an organization controls</a:t>
            </a:r>
            <a:r>
              <a:rPr lang="en-US" dirty="0" smtClean="0"/>
              <a:t>.</a:t>
            </a:r>
          </a:p>
          <a:p>
            <a:pPr lvl="2"/>
            <a:r>
              <a:rPr lang="en-US" altLang="en-US" dirty="0"/>
              <a:t>Improve its effectiveness and efficiency</a:t>
            </a:r>
          </a:p>
          <a:p>
            <a:pPr lvl="2"/>
            <a:r>
              <a:rPr lang="en-US" altLang="en-US" dirty="0"/>
              <a:t>Create and sustain </a:t>
            </a:r>
            <a:r>
              <a:rPr lang="en-US" altLang="en-US" b="1" dirty="0"/>
              <a:t>competitive </a:t>
            </a:r>
            <a:r>
              <a:rPr lang="en-US" altLang="en-US" b="1" dirty="0" smtClean="0"/>
              <a:t>advantage</a:t>
            </a:r>
            <a:endParaRPr lang="en-US" dirty="0"/>
          </a:p>
          <a:p>
            <a:pPr lvl="1"/>
            <a:endParaRPr lang="en-US" dirty="0"/>
          </a:p>
          <a:p>
            <a:r>
              <a:rPr lang="en-US" dirty="0"/>
              <a:t>Competitive advantage</a:t>
            </a:r>
          </a:p>
          <a:p>
            <a:pPr lvl="1"/>
            <a:r>
              <a:rPr lang="en-US" dirty="0"/>
              <a:t>providing greater value for customers than competitors </a:t>
            </a:r>
            <a:r>
              <a:rPr lang="en-US" dirty="0" smtClean="0"/>
              <a:t>can using resources</a:t>
            </a:r>
            <a:endParaRPr lang="en-US" dirty="0"/>
          </a:p>
          <a:p>
            <a:pPr lvl="1"/>
            <a:endParaRPr lang="en-US" dirty="0"/>
          </a:p>
          <a:p>
            <a:r>
              <a:rPr lang="en-US" dirty="0"/>
              <a:t>Sustainable competitive advantage</a:t>
            </a:r>
          </a:p>
          <a:p>
            <a:pPr lvl="1"/>
            <a:r>
              <a:rPr lang="en-US" dirty="0"/>
              <a:t>when other companies cannot duplicate the value a firm is providing to customers</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2</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38915" name="Title 1"/>
          <p:cNvSpPr>
            <a:spLocks noGrp="1"/>
          </p:cNvSpPr>
          <p:nvPr>
            <p:ph type="title"/>
          </p:nvPr>
        </p:nvSpPr>
        <p:spPr/>
        <p:txBody>
          <a:bodyPr/>
          <a:lstStyle/>
          <a:p>
            <a:r>
              <a:rPr lang="en-US" altLang="en-US" dirty="0"/>
              <a:t>Industry-Level Strategies</a:t>
            </a:r>
          </a:p>
        </p:txBody>
      </p:sp>
      <p:sp>
        <p:nvSpPr>
          <p:cNvPr id="38916" name="Content Placeholder 2"/>
          <p:cNvSpPr>
            <a:spLocks noGrp="1"/>
          </p:cNvSpPr>
          <p:nvPr>
            <p:ph sz="quarter" idx="13"/>
          </p:nvPr>
        </p:nvSpPr>
        <p:spPr/>
        <p:txBody>
          <a:bodyPr>
            <a:normAutofit fontScale="92500" lnSpcReduction="10000"/>
          </a:bodyPr>
          <a:lstStyle/>
          <a:p>
            <a:r>
              <a:rPr lang="en-IN" altLang="en-US" b="1" dirty="0"/>
              <a:t>Adaptive strategies</a:t>
            </a:r>
          </a:p>
          <a:p>
            <a:pPr lvl="1"/>
            <a:r>
              <a:rPr lang="en-IN" altLang="en-US" b="1" dirty="0"/>
              <a:t>Defenders: </a:t>
            </a:r>
            <a:r>
              <a:rPr lang="en-IN" altLang="en-US" dirty="0"/>
              <a:t>Seek moderate, steady growth by offering a limited range of products and services to a well-defined set of customers</a:t>
            </a:r>
          </a:p>
          <a:p>
            <a:pPr lvl="1"/>
            <a:endParaRPr lang="en-IN" altLang="en-US" dirty="0"/>
          </a:p>
          <a:p>
            <a:pPr lvl="1"/>
            <a:r>
              <a:rPr lang="en-IN" altLang="en-US" b="1" dirty="0"/>
              <a:t>Prospectors:</a:t>
            </a:r>
            <a:r>
              <a:rPr lang="en-IN" altLang="en-US" dirty="0"/>
              <a:t> Seek fast growth by:</a:t>
            </a:r>
          </a:p>
          <a:p>
            <a:pPr lvl="2"/>
            <a:r>
              <a:rPr lang="en-IN" altLang="en-US" dirty="0"/>
              <a:t>Searching for new market opportunities</a:t>
            </a:r>
          </a:p>
          <a:p>
            <a:pPr lvl="2"/>
            <a:r>
              <a:rPr lang="en-IN" altLang="en-US" dirty="0"/>
              <a:t>Encouraging risk taking</a:t>
            </a:r>
          </a:p>
          <a:p>
            <a:pPr lvl="2"/>
            <a:r>
              <a:rPr lang="en-IN" altLang="en-US" dirty="0"/>
              <a:t>Being the first to bring innovative new products to market</a:t>
            </a:r>
          </a:p>
        </p:txBody>
      </p:sp>
      <p:sp>
        <p:nvSpPr>
          <p:cNvPr id="4" name="Content Placeholder 3"/>
          <p:cNvSpPr>
            <a:spLocks noGrp="1"/>
          </p:cNvSpPr>
          <p:nvPr>
            <p:ph sz="quarter" idx="14"/>
          </p:nvPr>
        </p:nvSpPr>
        <p:spPr/>
        <p:txBody>
          <a:bodyPr>
            <a:normAutofit fontScale="92500"/>
          </a:bodyPr>
          <a:lstStyle/>
          <a:p>
            <a:r>
              <a:rPr lang="en-IN" altLang="en-US" b="1" dirty="0"/>
              <a:t>Adaptive strategies cont. </a:t>
            </a:r>
          </a:p>
          <a:p>
            <a:pPr lvl="1"/>
            <a:r>
              <a:rPr lang="en-IN" altLang="en-US" b="1" dirty="0"/>
              <a:t>Analyzer: </a:t>
            </a:r>
            <a:r>
              <a:rPr lang="en-IN" altLang="en-US" dirty="0"/>
              <a:t>Seek moderate, steady growth and limited opportunities for fast growth</a:t>
            </a:r>
          </a:p>
          <a:p>
            <a:pPr lvl="2"/>
            <a:r>
              <a:rPr lang="en-IN" altLang="en-US" sz="2200" dirty="0"/>
              <a:t>Blend of the defender and prospector strategies</a:t>
            </a:r>
          </a:p>
          <a:p>
            <a:pPr lvl="2"/>
            <a:endParaRPr lang="en-IN" altLang="en-US" sz="2200" dirty="0"/>
          </a:p>
          <a:p>
            <a:pPr lvl="1"/>
            <a:r>
              <a:rPr lang="en-IN" altLang="en-US" b="1" dirty="0"/>
              <a:t>Reactors: </a:t>
            </a:r>
            <a:r>
              <a:rPr lang="en-IN" altLang="en-US" dirty="0"/>
              <a:t>React to changes in the external environment after they occur</a:t>
            </a:r>
          </a:p>
          <a:p>
            <a:pPr lvl="2"/>
            <a:r>
              <a:rPr lang="en-IN" altLang="en-US" sz="2200" dirty="0"/>
              <a:t>Do not follow a consistent adaptive strategy</a:t>
            </a:r>
          </a:p>
          <a:p>
            <a:endParaRPr lang="en-US" dirty="0"/>
          </a:p>
        </p:txBody>
      </p:sp>
      <p:sp>
        <p:nvSpPr>
          <p:cNvPr id="2" name="Slide Number Placeholder 1"/>
          <p:cNvSpPr>
            <a:spLocks noGrp="1"/>
          </p:cNvSpPr>
          <p:nvPr>
            <p:ph type="sldNum" sz="quarter" idx="12"/>
          </p:nvPr>
        </p:nvSpPr>
        <p:spPr/>
        <p:txBody>
          <a:bodyPr/>
          <a:lstStyle/>
          <a:p>
            <a:fld id="{5CFF8F42-1F1C-4D39-8324-63F9AAEE9A36}" type="slidenum">
              <a:rPr lang="en-US" altLang="en-US" smtClean="0"/>
              <a:pPr/>
              <a:t>20</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43011" name="Title 1"/>
          <p:cNvSpPr>
            <a:spLocks noGrp="1"/>
          </p:cNvSpPr>
          <p:nvPr>
            <p:ph type="title"/>
          </p:nvPr>
        </p:nvSpPr>
        <p:spPr/>
        <p:txBody>
          <a:bodyPr/>
          <a:lstStyle/>
          <a:p>
            <a:r>
              <a:rPr lang="en-IN" altLang="en-US"/>
              <a:t>Firm-Level Strategies</a:t>
            </a:r>
            <a:endParaRPr lang="en-US" altLang="en-US" dirty="0"/>
          </a:p>
        </p:txBody>
      </p:sp>
      <p:sp>
        <p:nvSpPr>
          <p:cNvPr id="43012" name="Content Placeholder 2"/>
          <p:cNvSpPr>
            <a:spLocks noGrp="1"/>
          </p:cNvSpPr>
          <p:nvPr>
            <p:ph idx="1"/>
          </p:nvPr>
        </p:nvSpPr>
        <p:spPr/>
        <p:txBody>
          <a:bodyPr/>
          <a:lstStyle/>
          <a:p>
            <a:pPr marL="68580" indent="0">
              <a:buNone/>
            </a:pPr>
            <a:r>
              <a:rPr lang="en-IN" altLang="en-US" dirty="0"/>
              <a:t>Key Question: “How should we compete against a particular firm?”</a:t>
            </a:r>
          </a:p>
          <a:p>
            <a:pPr marL="68580" indent="0">
              <a:buNone/>
            </a:pPr>
            <a:endParaRPr lang="en-IN" altLang="en-US" dirty="0"/>
          </a:p>
          <a:p>
            <a:r>
              <a:rPr lang="en-IN" altLang="en-US" b="1" dirty="0"/>
              <a:t>Direct competition: </a:t>
            </a:r>
            <a:r>
              <a:rPr lang="en-IN" altLang="en-US" dirty="0"/>
              <a:t>Rivalry between two companies that offer similar products and services</a:t>
            </a:r>
          </a:p>
          <a:p>
            <a:pPr lvl="1"/>
            <a:r>
              <a:rPr lang="en-IN" altLang="en-US" dirty="0"/>
              <a:t>Acknowledge each other as rivals, and act and react to each other’s strategic actions</a:t>
            </a:r>
          </a:p>
          <a:p>
            <a:pPr lvl="1"/>
            <a:r>
              <a:rPr lang="en-IN" altLang="en-US" dirty="0"/>
              <a:t>Key factors</a:t>
            </a:r>
          </a:p>
          <a:p>
            <a:pPr lvl="2"/>
            <a:r>
              <a:rPr lang="en-IN" altLang="en-US" dirty="0"/>
              <a:t>Market commonality</a:t>
            </a:r>
          </a:p>
          <a:p>
            <a:pPr lvl="2"/>
            <a:r>
              <a:rPr lang="en-IN" altLang="en-US" dirty="0"/>
              <a:t>Resource similarity</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21</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A Framework of Direct Competition</a:t>
            </a:r>
          </a:p>
        </p:txBody>
      </p:sp>
      <p:pic>
        <p:nvPicPr>
          <p:cNvPr id="4" name="Picture 3" descr="This exhibit illustrates how market commonality and resource similarity interact to determine when and where companies are in direct competition. The vertical axis is labeled market commonality. The top portion of the vertical axis is labeled high and the bottom portion is labeled low. The horizontal axis is labeled resource similarity. The left end of the horizontal axis is labeled low and the right end is labeled high. The interaction of market commonality and resource similarity is presented in four quadrants within the exhibit by representing companies in the form of shapes. The larger the overlap in the shapes, the greater the market commonality. The first quadrant in the top-right corner compares McDonald’s and Burger King. Both companies are represented in the form of rectangles. The two companies are in direct competition because they have similar resources at their disposal and a high degree of market commonality. The second quadrant in the top-left corner compares McDonald’s and Wendy’s. McDonald’s is represented in the form of a rectangle, and Wendy’s takes the shape of a triangle. The overlapping parts of the triangle and rectangle show that the two companies are going after similar customers with some similar products or services but have different competitive resources. The third quadrant in the bottom-left corner compares McDonald’s and Luby’s Cafeterias. McDonald’s is represented in the form of a rectangle, and Luby’s takes the shape of a triangle. The overlap between the shapes is very little. This shows that the two companies have different competitive resources and little market commonality. The fourth quadrant in the bottom-right corner compares McDonald’s and Subway. Both companies are represented in the form of rectangles. The overlap between the shapes is very little. This shows that the companies compete with similar resources but with little market commonality.&#10;" title="Exhibit 6.7 - A Framework of Direct Competition">
            <a:extLst>
              <a:ext uri="{FF2B5EF4-FFF2-40B4-BE49-F238E27FC236}">
                <a16:creationId xmlns:a16="http://schemas.microsoft.com/office/drawing/2014/main" id="{DBD5F2ED-E127-43E1-96B3-B51E0D74D7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8353" y="1390182"/>
            <a:ext cx="6587295" cy="4966730"/>
          </a:xfrm>
          <a:prstGeom prst="rect">
            <a:avLst/>
          </a:prstGeom>
        </p:spPr>
      </p:pic>
      <p:sp>
        <p:nvSpPr>
          <p:cNvPr id="2" name="Slide Number Placeholder 1"/>
          <p:cNvSpPr>
            <a:spLocks noGrp="1"/>
          </p:cNvSpPr>
          <p:nvPr>
            <p:ph type="sldNum" sz="quarter" idx="12"/>
          </p:nvPr>
        </p:nvSpPr>
        <p:spPr/>
        <p:txBody>
          <a:bodyPr/>
          <a:lstStyle/>
          <a:p>
            <a:fld id="{576CEEBD-B0BE-4A0E-A899-B1DE0377B67C}" type="slidenum">
              <a:rPr lang="en-US" altLang="en-US" smtClean="0"/>
              <a:pPr/>
              <a:t>22</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45059" name="Title 1"/>
          <p:cNvSpPr>
            <a:spLocks noGrp="1"/>
          </p:cNvSpPr>
          <p:nvPr>
            <p:ph type="title"/>
          </p:nvPr>
        </p:nvSpPr>
        <p:spPr/>
        <p:txBody>
          <a:bodyPr/>
          <a:lstStyle/>
          <a:p>
            <a:r>
              <a:rPr lang="en-IN" altLang="en-US"/>
              <a:t>Types of Firm-Level Strategies</a:t>
            </a:r>
            <a:endParaRPr lang="en-US" altLang="en-US"/>
          </a:p>
        </p:txBody>
      </p:sp>
      <p:sp>
        <p:nvSpPr>
          <p:cNvPr id="45060" name="Content Placeholder 2"/>
          <p:cNvSpPr>
            <a:spLocks noGrp="1"/>
          </p:cNvSpPr>
          <p:nvPr>
            <p:ph idx="1"/>
          </p:nvPr>
        </p:nvSpPr>
        <p:spPr/>
        <p:txBody>
          <a:bodyPr/>
          <a:lstStyle/>
          <a:p>
            <a:r>
              <a:rPr lang="en-IN" altLang="en-US" b="1" dirty="0"/>
              <a:t>Attack: </a:t>
            </a:r>
            <a:r>
              <a:rPr lang="en-IN" altLang="en-US" dirty="0"/>
              <a:t>Competitive move designed to reduce a rival’s market share or profits</a:t>
            </a:r>
          </a:p>
          <a:p>
            <a:endParaRPr lang="en-IN" altLang="en-US" dirty="0"/>
          </a:p>
          <a:p>
            <a:r>
              <a:rPr lang="en-IN" altLang="en-US" b="1" dirty="0"/>
              <a:t>Response: </a:t>
            </a:r>
            <a:r>
              <a:rPr lang="en-IN" altLang="en-US" dirty="0"/>
              <a:t>Competitive countermove, prompted by a rival’s attack</a:t>
            </a:r>
          </a:p>
          <a:p>
            <a:pPr lvl="1"/>
            <a:r>
              <a:rPr lang="en-IN" altLang="en-US" dirty="0"/>
              <a:t>To defend or improve a company’s market share or profit</a:t>
            </a:r>
          </a:p>
          <a:p>
            <a:pPr lvl="1"/>
            <a:r>
              <a:rPr lang="en-IN" altLang="en-US" i="1" dirty="0"/>
              <a:t>Types</a:t>
            </a:r>
          </a:p>
          <a:p>
            <a:pPr lvl="2"/>
            <a:r>
              <a:rPr lang="en-IN" altLang="en-US" dirty="0" smtClean="0"/>
              <a:t>Match or mirror</a:t>
            </a:r>
            <a:endParaRPr lang="en-IN" altLang="en-US" dirty="0"/>
          </a:p>
          <a:p>
            <a:pPr lvl="2"/>
            <a:r>
              <a:rPr lang="en-US" altLang="en-US" dirty="0" smtClean="0"/>
              <a:t>Move </a:t>
            </a:r>
            <a:r>
              <a:rPr lang="en-US" altLang="en-US" dirty="0"/>
              <a:t>or attack</a:t>
            </a:r>
            <a:endParaRPr lang="en-IN" altLang="en-US" dirty="0"/>
          </a:p>
          <a:p>
            <a:pPr lvl="1"/>
            <a:endParaRPr lang="en-IN" altLang="en-US" dirty="0"/>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23</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Summary</a:t>
            </a:r>
            <a:endParaRPr lang="en-US" dirty="0"/>
          </a:p>
        </p:txBody>
      </p:sp>
      <p:sp>
        <p:nvSpPr>
          <p:cNvPr id="47106" name="Content Placeholder 4"/>
          <p:cNvSpPr>
            <a:spLocks noGrp="1"/>
          </p:cNvSpPr>
          <p:nvPr>
            <p:ph idx="1"/>
          </p:nvPr>
        </p:nvSpPr>
        <p:spPr/>
        <p:txBody>
          <a:bodyPr/>
          <a:lstStyle/>
          <a:p>
            <a:r>
              <a:rPr lang="en-US" altLang="en-US" dirty="0"/>
              <a:t>Organizations can achieve a competitive advantage by using their resources to provide greater value for customers than competitors can</a:t>
            </a:r>
          </a:p>
          <a:p>
            <a:endParaRPr lang="en-US" altLang="en-US" dirty="0"/>
          </a:p>
          <a:p>
            <a:r>
              <a:rPr lang="en-US" altLang="en-US" dirty="0"/>
              <a:t>Types of strategies undertaken by organizations</a:t>
            </a:r>
          </a:p>
          <a:p>
            <a:pPr lvl="1"/>
            <a:r>
              <a:rPr lang="en-US" altLang="en-US" dirty="0"/>
              <a:t>Corporate-level strategy</a:t>
            </a:r>
          </a:p>
          <a:p>
            <a:pPr lvl="1"/>
            <a:r>
              <a:rPr lang="en-US" altLang="en-US" dirty="0"/>
              <a:t>Industry-level strategy</a:t>
            </a:r>
          </a:p>
          <a:p>
            <a:pPr lvl="1"/>
            <a:r>
              <a:rPr lang="en-US" altLang="en-US" dirty="0"/>
              <a:t>Firm-level strategy</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24</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Key Terms</a:t>
            </a:r>
            <a:endParaRPr lang="en-US" dirty="0"/>
          </a:p>
        </p:txBody>
      </p:sp>
      <p:sp>
        <p:nvSpPr>
          <p:cNvPr id="48130" name="Content Placeholder 2"/>
          <p:cNvSpPr>
            <a:spLocks noGrp="1"/>
          </p:cNvSpPr>
          <p:nvPr>
            <p:ph sz="quarter" idx="13"/>
          </p:nvPr>
        </p:nvSpPr>
        <p:spPr/>
        <p:txBody>
          <a:bodyPr>
            <a:normAutofit fontScale="85000" lnSpcReduction="20000"/>
          </a:bodyPr>
          <a:lstStyle/>
          <a:p>
            <a:r>
              <a:rPr lang="en-US" altLang="en-US"/>
              <a:t>Resources</a:t>
            </a:r>
          </a:p>
          <a:p>
            <a:r>
              <a:rPr lang="en-US" altLang="en-US"/>
              <a:t>Competitive advantage</a:t>
            </a:r>
          </a:p>
          <a:p>
            <a:r>
              <a:rPr lang="en-US" altLang="en-US"/>
              <a:t>Sustainable competitive advantage</a:t>
            </a:r>
          </a:p>
          <a:p>
            <a:r>
              <a:rPr lang="en-US" altLang="en-US"/>
              <a:t>Valuable resource</a:t>
            </a:r>
          </a:p>
          <a:p>
            <a:r>
              <a:rPr lang="en-US" altLang="en-US"/>
              <a:t>Rare resource</a:t>
            </a:r>
          </a:p>
          <a:p>
            <a:r>
              <a:rPr lang="en-US" altLang="en-US"/>
              <a:t>Imperfectly imitable resource</a:t>
            </a:r>
          </a:p>
          <a:p>
            <a:r>
              <a:rPr lang="en-US" altLang="en-US"/>
              <a:t>Nonsubstitutable resource</a:t>
            </a:r>
          </a:p>
          <a:p>
            <a:r>
              <a:rPr lang="en-US" altLang="en-US"/>
              <a:t>Competitive inertia</a:t>
            </a:r>
          </a:p>
          <a:p>
            <a:r>
              <a:rPr lang="en-US" altLang="en-US"/>
              <a:t>Strategic dissonance</a:t>
            </a:r>
          </a:p>
          <a:p>
            <a:r>
              <a:rPr lang="en-US" altLang="en-US"/>
              <a:t>Situational (SWOT) analysis</a:t>
            </a:r>
          </a:p>
          <a:p>
            <a:r>
              <a:rPr lang="en-US" altLang="en-US"/>
              <a:t>Distinctive competence</a:t>
            </a:r>
          </a:p>
          <a:p>
            <a:r>
              <a:rPr lang="en-US" altLang="en-US"/>
              <a:t>Core capabilities</a:t>
            </a:r>
          </a:p>
          <a:p>
            <a:r>
              <a:rPr lang="en-US" altLang="en-US"/>
              <a:t>Strategic group</a:t>
            </a:r>
          </a:p>
          <a:p>
            <a:r>
              <a:rPr lang="en-US" altLang="en-US"/>
              <a:t>Shadow-strategy task force</a:t>
            </a:r>
            <a:endParaRPr lang="en-US" altLang="en-US" dirty="0"/>
          </a:p>
        </p:txBody>
      </p:sp>
      <p:sp>
        <p:nvSpPr>
          <p:cNvPr id="4" name="Content Placeholder 3"/>
          <p:cNvSpPr>
            <a:spLocks noGrp="1"/>
          </p:cNvSpPr>
          <p:nvPr>
            <p:ph sz="quarter" idx="14"/>
          </p:nvPr>
        </p:nvSpPr>
        <p:spPr/>
        <p:txBody>
          <a:bodyPr>
            <a:normAutofit fontScale="85000" lnSpcReduction="20000"/>
          </a:bodyPr>
          <a:lstStyle/>
          <a:p>
            <a:r>
              <a:rPr lang="en-US" altLang="en-US"/>
              <a:t>Core firms</a:t>
            </a:r>
          </a:p>
          <a:p>
            <a:r>
              <a:rPr lang="en-US" altLang="en-US"/>
              <a:t>Secondary firms</a:t>
            </a:r>
          </a:p>
          <a:p>
            <a:r>
              <a:rPr lang="en-US" altLang="en-US"/>
              <a:t>Strategic reference points</a:t>
            </a:r>
          </a:p>
          <a:p>
            <a:r>
              <a:rPr lang="en-US" altLang="en-US"/>
              <a:t>Corporate-level strategy</a:t>
            </a:r>
          </a:p>
          <a:p>
            <a:r>
              <a:rPr lang="en-US" altLang="en-US"/>
              <a:t>Diversification</a:t>
            </a:r>
          </a:p>
          <a:p>
            <a:r>
              <a:rPr lang="en-US" altLang="en-US"/>
              <a:t>Portfolio strategy</a:t>
            </a:r>
          </a:p>
          <a:p>
            <a:r>
              <a:rPr lang="en-US" altLang="en-US"/>
              <a:t>Acquisition</a:t>
            </a:r>
          </a:p>
          <a:p>
            <a:r>
              <a:rPr lang="en-US" altLang="en-US"/>
              <a:t>Unrelated diversification</a:t>
            </a:r>
          </a:p>
          <a:p>
            <a:r>
              <a:rPr lang="en-US" altLang="en-US"/>
              <a:t>BCG matrix</a:t>
            </a:r>
          </a:p>
          <a:p>
            <a:r>
              <a:rPr lang="en-US" altLang="en-US"/>
              <a:t>Star</a:t>
            </a:r>
          </a:p>
          <a:p>
            <a:r>
              <a:rPr lang="en-US" altLang="en-US"/>
              <a:t>Question mark</a:t>
            </a:r>
          </a:p>
          <a:p>
            <a:r>
              <a:rPr lang="en-US" altLang="en-US"/>
              <a:t>Cash cow</a:t>
            </a:r>
          </a:p>
          <a:p>
            <a:r>
              <a:rPr lang="en-US" altLang="en-US"/>
              <a:t>Dog</a:t>
            </a:r>
          </a:p>
          <a:p>
            <a:r>
              <a:rPr lang="en-US" altLang="en-US"/>
              <a:t>Related diversification</a:t>
            </a:r>
          </a:p>
          <a:p>
            <a:r>
              <a:rPr lang="en-US" altLang="en-US"/>
              <a:t>Grand strategy</a:t>
            </a:r>
            <a:endParaRPr lang="en-US" altLang="en-US" dirty="0"/>
          </a:p>
        </p:txBody>
      </p:sp>
      <p:sp>
        <p:nvSpPr>
          <p:cNvPr id="2" name="Slide Number Placeholder 1"/>
          <p:cNvSpPr>
            <a:spLocks noGrp="1"/>
          </p:cNvSpPr>
          <p:nvPr>
            <p:ph type="sldNum" sz="quarter" idx="12"/>
          </p:nvPr>
        </p:nvSpPr>
        <p:spPr/>
        <p:txBody>
          <a:bodyPr/>
          <a:lstStyle/>
          <a:p>
            <a:fld id="{5CFF8F42-1F1C-4D39-8324-63F9AAEE9A36}" type="slidenum">
              <a:rPr lang="en-US" altLang="en-US" smtClean="0"/>
              <a:pPr/>
              <a:t>25</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Key Terms</a:t>
            </a:r>
            <a:endParaRPr lang="en-US" dirty="0"/>
          </a:p>
        </p:txBody>
      </p:sp>
      <p:sp>
        <p:nvSpPr>
          <p:cNvPr id="49154" name="Content Placeholder 2"/>
          <p:cNvSpPr>
            <a:spLocks noGrp="1"/>
          </p:cNvSpPr>
          <p:nvPr>
            <p:ph sz="quarter" idx="13"/>
          </p:nvPr>
        </p:nvSpPr>
        <p:spPr/>
        <p:txBody>
          <a:bodyPr>
            <a:normAutofit fontScale="92500" lnSpcReduction="10000"/>
          </a:bodyPr>
          <a:lstStyle/>
          <a:p>
            <a:r>
              <a:rPr lang="en-US" altLang="en-US"/>
              <a:t>Growth strategy</a:t>
            </a:r>
          </a:p>
          <a:p>
            <a:r>
              <a:rPr lang="en-US" altLang="en-US"/>
              <a:t>Stability strategy</a:t>
            </a:r>
          </a:p>
          <a:p>
            <a:r>
              <a:rPr lang="en-US" altLang="en-US"/>
              <a:t>Retrenchment strategy</a:t>
            </a:r>
          </a:p>
          <a:p>
            <a:r>
              <a:rPr lang="en-US" altLang="en-US"/>
              <a:t>Recovery</a:t>
            </a:r>
          </a:p>
          <a:p>
            <a:r>
              <a:rPr lang="en-US" altLang="en-US"/>
              <a:t>Industry-level strategy</a:t>
            </a:r>
          </a:p>
          <a:p>
            <a:r>
              <a:rPr lang="en-US" altLang="en-US"/>
              <a:t>Character of the rivalry</a:t>
            </a:r>
          </a:p>
          <a:p>
            <a:r>
              <a:rPr lang="en-US" altLang="en-US"/>
              <a:t>Threat of new entrants</a:t>
            </a:r>
          </a:p>
          <a:p>
            <a:r>
              <a:rPr lang="en-US" altLang="en-US"/>
              <a:t>Threat of substitute products or services</a:t>
            </a:r>
          </a:p>
          <a:p>
            <a:r>
              <a:rPr lang="en-US" altLang="en-US"/>
              <a:t>Bargaining power of suppliers</a:t>
            </a:r>
          </a:p>
          <a:p>
            <a:r>
              <a:rPr lang="en-US" altLang="en-US"/>
              <a:t>Bargaining power of buyers</a:t>
            </a:r>
          </a:p>
          <a:p>
            <a:r>
              <a:rPr lang="en-US" altLang="en-US"/>
              <a:t>Cost leadership</a:t>
            </a:r>
          </a:p>
          <a:p>
            <a:endParaRPr lang="en-US" altLang="en-US"/>
          </a:p>
          <a:p>
            <a:endParaRPr lang="en-US" altLang="en-US" dirty="0"/>
          </a:p>
        </p:txBody>
      </p:sp>
      <p:sp>
        <p:nvSpPr>
          <p:cNvPr id="3" name="Content Placeholder 2"/>
          <p:cNvSpPr>
            <a:spLocks noGrp="1"/>
          </p:cNvSpPr>
          <p:nvPr>
            <p:ph sz="quarter" idx="14"/>
          </p:nvPr>
        </p:nvSpPr>
        <p:spPr/>
        <p:txBody>
          <a:bodyPr>
            <a:normAutofit lnSpcReduction="10000"/>
          </a:bodyPr>
          <a:lstStyle/>
          <a:p>
            <a:r>
              <a:rPr lang="en-US" altLang="en-US"/>
              <a:t>Differentiation</a:t>
            </a:r>
          </a:p>
          <a:p>
            <a:r>
              <a:rPr lang="en-US" altLang="en-US"/>
              <a:t>Focus strategy</a:t>
            </a:r>
          </a:p>
          <a:p>
            <a:r>
              <a:rPr lang="en-US" altLang="en-US"/>
              <a:t>Defenders</a:t>
            </a:r>
          </a:p>
          <a:p>
            <a:r>
              <a:rPr lang="en-US" altLang="en-US"/>
              <a:t>Prospectors</a:t>
            </a:r>
          </a:p>
          <a:p>
            <a:r>
              <a:rPr lang="en-US" altLang="en-US"/>
              <a:t>Analyzers</a:t>
            </a:r>
          </a:p>
          <a:p>
            <a:r>
              <a:rPr lang="en-US" altLang="en-US"/>
              <a:t>Reactors</a:t>
            </a:r>
          </a:p>
          <a:p>
            <a:r>
              <a:rPr lang="en-US" altLang="en-US"/>
              <a:t>Firm-level strategy</a:t>
            </a:r>
          </a:p>
          <a:p>
            <a:r>
              <a:rPr lang="en-US" altLang="en-US"/>
              <a:t>Direct competition</a:t>
            </a:r>
          </a:p>
          <a:p>
            <a:r>
              <a:rPr lang="en-US" altLang="en-US"/>
              <a:t>Market commonality</a:t>
            </a:r>
          </a:p>
          <a:p>
            <a:r>
              <a:rPr lang="en-US" altLang="en-US"/>
              <a:t>Resource similarity</a:t>
            </a:r>
          </a:p>
          <a:p>
            <a:r>
              <a:rPr lang="en-US" altLang="en-US"/>
              <a:t>Attack</a:t>
            </a:r>
          </a:p>
          <a:p>
            <a:r>
              <a:rPr lang="en-US" altLang="en-US"/>
              <a:t>Response</a:t>
            </a:r>
          </a:p>
          <a:p>
            <a:endParaRPr lang="en-US" dirty="0"/>
          </a:p>
        </p:txBody>
      </p:sp>
      <p:sp>
        <p:nvSpPr>
          <p:cNvPr id="2" name="Slide Number Placeholder 1"/>
          <p:cNvSpPr>
            <a:spLocks noGrp="1"/>
          </p:cNvSpPr>
          <p:nvPr>
            <p:ph type="sldNum" sz="quarter" idx="12"/>
          </p:nvPr>
        </p:nvSpPr>
        <p:spPr/>
        <p:txBody>
          <a:bodyPr/>
          <a:lstStyle/>
          <a:p>
            <a:fld id="{5CFF8F42-1F1C-4D39-8324-63F9AAEE9A36}" type="slidenum">
              <a:rPr lang="en-US" altLang="en-US" smtClean="0"/>
              <a:pPr/>
              <a:t>26</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B1D8828-1912-40E9-B3B4-EBD3D7EAF0B0}" type="slidenum">
              <a:rPr lang="en-US" altLang="en-US" smtClean="0"/>
              <a:pPr/>
              <a:t>27</a:t>
            </a:fld>
            <a:endParaRPr lang="en-US" altLang="en-US"/>
          </a:p>
        </p:txBody>
      </p:sp>
      <p:sp>
        <p:nvSpPr>
          <p:cNvPr id="3" name="Rectangle 2"/>
          <p:cNvSpPr/>
          <p:nvPr/>
        </p:nvSpPr>
        <p:spPr>
          <a:xfrm>
            <a:off x="587828" y="611842"/>
            <a:ext cx="8125098" cy="5850832"/>
          </a:xfrm>
          <a:prstGeom prst="rect">
            <a:avLst/>
          </a:prstGeom>
        </p:spPr>
        <p:txBody>
          <a:bodyPr wrap="square">
            <a:spAutoFit/>
          </a:bodyPr>
          <a:lstStyle/>
          <a:p>
            <a:pPr>
              <a:lnSpc>
                <a:spcPct val="115000"/>
              </a:lnSpc>
              <a:spcAft>
                <a:spcPts val="0"/>
              </a:spcAft>
            </a:pPr>
            <a:r>
              <a:rPr lang="en-US" sz="1800" b="1" dirty="0">
                <a:latin typeface="Georgia" panose="02040502050405020303" pitchFamily="18" charset="0"/>
                <a:ea typeface="Calibri" panose="020F0502020204030204" pitchFamily="34" charset="0"/>
                <a:cs typeface="Times New Roman" panose="02020603050405020304" pitchFamily="18" charset="0"/>
              </a:rPr>
              <a:t>Assignment – SWOT and Industry-Level Strategies</a:t>
            </a:r>
            <a:endParaRPr lang="lv-LV"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 </a:t>
            </a:r>
            <a:endParaRPr lang="lv-LV"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800" b="1" dirty="0">
                <a:latin typeface="Georgia" panose="02040502050405020303" pitchFamily="18" charset="0"/>
                <a:ea typeface="Calibri" panose="020F0502020204030204" pitchFamily="34" charset="0"/>
                <a:cs typeface="Times New Roman" panose="02020603050405020304" pitchFamily="18" charset="0"/>
              </a:rPr>
              <a:t>1.	Complete a SWOT analysis for the company that you chose to research.</a:t>
            </a:r>
            <a:endParaRPr lang="lv-LV"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SWOT 				</a:t>
            </a:r>
            <a:endParaRPr lang="lv-LV"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Strengths - internal				</a:t>
            </a:r>
            <a:endParaRPr lang="lv-LV"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Weaknesses - internal				</a:t>
            </a:r>
            <a:endParaRPr lang="lv-LV"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Opportunities - external				</a:t>
            </a:r>
            <a:endParaRPr lang="lv-LV"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Threats - external				</a:t>
            </a:r>
            <a:endParaRPr lang="lv-LV"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				</a:t>
            </a:r>
            <a:endParaRPr lang="lv-LV"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15000"/>
              </a:lnSpc>
              <a:spcAft>
                <a:spcPts val="0"/>
              </a:spcAft>
            </a:pPr>
            <a:r>
              <a:rPr lang="en-US" sz="1800" b="1" dirty="0">
                <a:latin typeface="Georgia" panose="02040502050405020303" pitchFamily="18" charset="0"/>
                <a:ea typeface="Calibri" panose="020F0502020204030204" pitchFamily="34" charset="0"/>
                <a:cs typeface="Times New Roman" panose="02020603050405020304" pitchFamily="18" charset="0"/>
              </a:rPr>
              <a:t>2.  	Identify and provide examples of the Industry-Level Strategies that will have an affect on your company.				</a:t>
            </a:r>
            <a:endParaRPr lang="lv-LV"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Michael Porters' 5 Industry Forces - rivalry, threat of new entrants, threat of substitute products or services, bargaining power of suppliers, bargaining power of buyers				</a:t>
            </a:r>
            <a:endParaRPr lang="lv-LV"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en-US" sz="1800" dirty="0">
                <a:latin typeface="Georgia" panose="02040502050405020303" pitchFamily="18" charset="0"/>
                <a:ea typeface="Calibri" panose="020F0502020204030204" pitchFamily="34" charset="0"/>
                <a:cs typeface="Times New Roman" panose="02020603050405020304" pitchFamily="18" charset="0"/>
              </a:rPr>
              <a:t>Positioning strategies				</a:t>
            </a:r>
            <a:endParaRPr lang="lv-LV" dirty="0">
              <a:latin typeface="Calibri" panose="020F0502020204030204" pitchFamily="34" charset="0"/>
              <a:ea typeface="Calibri" panose="020F0502020204030204" pitchFamily="34" charset="0"/>
              <a:cs typeface="Times New Roman" panose="02020603050405020304" pitchFamily="18" charset="0"/>
            </a:endParaRPr>
          </a:p>
          <a:p>
            <a:r>
              <a:rPr lang="lv-LV" sz="1800" dirty="0" smtClean="0">
                <a:latin typeface="Georgia" panose="02040502050405020303" pitchFamily="18" charset="0"/>
                <a:ea typeface="Calibri" panose="020F0502020204030204" pitchFamily="34" charset="0"/>
                <a:cs typeface="Times New Roman" panose="02020603050405020304" pitchFamily="18" charset="0"/>
              </a:rPr>
              <a:t>	</a:t>
            </a:r>
            <a:r>
              <a:rPr lang="en-US" sz="1800" dirty="0" smtClean="0">
                <a:latin typeface="Georgia" panose="02040502050405020303" pitchFamily="18" charset="0"/>
                <a:ea typeface="Calibri" panose="020F0502020204030204" pitchFamily="34" charset="0"/>
                <a:cs typeface="Times New Roman" panose="02020603050405020304" pitchFamily="18" charset="0"/>
              </a:rPr>
              <a:t>Adaptive </a:t>
            </a:r>
            <a:r>
              <a:rPr lang="en-US" sz="1800" dirty="0">
                <a:latin typeface="Georgia" panose="02040502050405020303" pitchFamily="18" charset="0"/>
                <a:ea typeface="Calibri" panose="020F0502020204030204" pitchFamily="34" charset="0"/>
                <a:cs typeface="Times New Roman" panose="02020603050405020304" pitchFamily="18" charset="0"/>
              </a:rPr>
              <a:t>strategies</a:t>
            </a:r>
            <a:endParaRPr lang="lv-LV" sz="1800" dirty="0"/>
          </a:p>
        </p:txBody>
      </p:sp>
    </p:spTree>
    <p:extLst>
      <p:ext uri="{BB962C8B-B14F-4D97-AF65-F5344CB8AC3E}">
        <p14:creationId xmlns:p14="http://schemas.microsoft.com/office/powerpoint/2010/main" val="14133773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0483" name="Title 1"/>
          <p:cNvSpPr>
            <a:spLocks noGrp="1"/>
          </p:cNvSpPr>
          <p:nvPr>
            <p:ph type="title"/>
          </p:nvPr>
        </p:nvSpPr>
        <p:spPr/>
        <p:txBody>
          <a:bodyPr>
            <a:normAutofit fontScale="90000"/>
          </a:bodyPr>
          <a:lstStyle/>
          <a:p>
            <a:r>
              <a:rPr lang="en-IN" altLang="en-US"/>
              <a:t>Components of Sustainable Competitive Advantage</a:t>
            </a:r>
            <a:endParaRPr lang="en-US" altLang="en-US" dirty="0"/>
          </a:p>
        </p:txBody>
      </p:sp>
      <p:graphicFrame>
        <p:nvGraphicFramePr>
          <p:cNvPr id="3" name="Diagram 2"/>
          <p:cNvGraphicFramePr/>
          <p:nvPr>
            <p:extLst>
              <p:ext uri="{D42A27DB-BD31-4B8C-83A1-F6EECF244321}">
                <p14:modId xmlns:p14="http://schemas.microsoft.com/office/powerpoint/2010/main" val="604616269"/>
              </p:ext>
            </p:extLst>
          </p:nvPr>
        </p:nvGraphicFramePr>
        <p:xfrm>
          <a:off x="947057" y="1665514"/>
          <a:ext cx="7514554" cy="4626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01C5B3FA-4AC3-44C8-8CE9-69C6F509BBA0}" type="slidenum">
              <a:rPr lang="en-US" altLang="en-US" smtClean="0"/>
              <a:pPr/>
              <a:t>3</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6627" name="Title 1"/>
          <p:cNvSpPr>
            <a:spLocks noGrp="1"/>
          </p:cNvSpPr>
          <p:nvPr>
            <p:ph type="title"/>
          </p:nvPr>
        </p:nvSpPr>
        <p:spPr/>
        <p:txBody>
          <a:bodyPr>
            <a:normAutofit fontScale="90000"/>
          </a:bodyPr>
          <a:lstStyle/>
          <a:p>
            <a:r>
              <a:rPr lang="en-IN" altLang="en-US"/>
              <a:t>Three Steps of the Strategy-Making Process</a:t>
            </a:r>
            <a:endParaRPr lang="en-US" altLang="en-US" dirty="0"/>
          </a:p>
        </p:txBody>
      </p:sp>
      <p:pic>
        <p:nvPicPr>
          <p:cNvPr id="2662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39988" y="1349240"/>
            <a:ext cx="4264025"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576CEEBD-B0BE-4A0E-A899-B1DE0377B67C}" type="slidenum">
              <a:rPr lang="en-US" altLang="en-US" smtClean="0"/>
              <a:pPr/>
              <a:t>4</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2531" name="Title 1"/>
          <p:cNvSpPr>
            <a:spLocks noGrp="1"/>
          </p:cNvSpPr>
          <p:nvPr>
            <p:ph type="title"/>
          </p:nvPr>
        </p:nvSpPr>
        <p:spPr/>
        <p:txBody>
          <a:bodyPr>
            <a:normAutofit fontScale="90000"/>
          </a:bodyPr>
          <a:lstStyle/>
          <a:p>
            <a:r>
              <a:rPr lang="en-IN" altLang="en-US"/>
              <a:t>Steps of the Strategy-Making Process</a:t>
            </a:r>
            <a:endParaRPr lang="en-US" altLang="en-US"/>
          </a:p>
        </p:txBody>
      </p:sp>
      <p:sp>
        <p:nvSpPr>
          <p:cNvPr id="22532" name="Content Placeholder 2"/>
          <p:cNvSpPr>
            <a:spLocks noGrp="1"/>
          </p:cNvSpPr>
          <p:nvPr>
            <p:ph idx="1"/>
          </p:nvPr>
        </p:nvSpPr>
        <p:spPr/>
        <p:txBody>
          <a:bodyPr>
            <a:normAutofit lnSpcReduction="10000"/>
          </a:bodyPr>
          <a:lstStyle/>
          <a:p>
            <a:pPr marL="68580" indent="0">
              <a:buNone/>
            </a:pPr>
            <a:r>
              <a:rPr lang="en-IN" altLang="en-US" b="1" dirty="0"/>
              <a:t>Step 1:  Assess </a:t>
            </a:r>
            <a:r>
              <a:rPr lang="en-IN" altLang="en-US" dirty="0"/>
              <a:t>the need for strategic change</a:t>
            </a:r>
          </a:p>
          <a:p>
            <a:r>
              <a:rPr lang="en-IN" altLang="en-US" dirty="0"/>
              <a:t>Difficult because there is a lot of uncertainty in business</a:t>
            </a:r>
          </a:p>
          <a:p>
            <a:pPr lvl="1"/>
            <a:endParaRPr lang="en-IN" altLang="en-US" dirty="0"/>
          </a:p>
          <a:p>
            <a:r>
              <a:rPr lang="en-US" dirty="0"/>
              <a:t>Companies should avoid competitive inertia and look for strategic dissonance</a:t>
            </a:r>
            <a:endParaRPr lang="en-IN" altLang="en-US" dirty="0"/>
          </a:p>
          <a:p>
            <a:pPr lvl="1"/>
            <a:r>
              <a:rPr lang="en-IN" altLang="en-US" b="1" dirty="0"/>
              <a:t>Competitive inertia</a:t>
            </a:r>
            <a:r>
              <a:rPr lang="en-IN" altLang="en-US" dirty="0"/>
              <a:t>: </a:t>
            </a:r>
            <a:r>
              <a:rPr lang="en-US" altLang="en-US" dirty="0"/>
              <a:t>Reluctance to change strategies or competitive practices that have been successful in the past</a:t>
            </a:r>
          </a:p>
          <a:p>
            <a:pPr lvl="1"/>
            <a:r>
              <a:rPr lang="en-US" altLang="en-US" b="1" dirty="0"/>
              <a:t>Strategic dissonance</a:t>
            </a:r>
            <a:r>
              <a:rPr lang="en-US" altLang="en-US" dirty="0"/>
              <a:t>: Discrepancy between a company’s intended strategy and the strategic actions managers take when implementing that strategy</a:t>
            </a:r>
            <a:endParaRPr lang="en-IN" altLang="en-US" dirty="0"/>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5</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4579" name="Title 1"/>
          <p:cNvSpPr>
            <a:spLocks noGrp="1"/>
          </p:cNvSpPr>
          <p:nvPr>
            <p:ph type="title"/>
          </p:nvPr>
        </p:nvSpPr>
        <p:spPr/>
        <p:txBody>
          <a:bodyPr>
            <a:normAutofit fontScale="90000"/>
          </a:bodyPr>
          <a:lstStyle/>
          <a:p>
            <a:r>
              <a:rPr lang="en-IN" altLang="en-US"/>
              <a:t>Steps of the Strategy-Making Process</a:t>
            </a:r>
            <a:endParaRPr lang="en-US" altLang="en-US" dirty="0"/>
          </a:p>
        </p:txBody>
      </p:sp>
      <p:sp>
        <p:nvSpPr>
          <p:cNvPr id="17412" name="Content Placeholder 2"/>
          <p:cNvSpPr>
            <a:spLocks noGrp="1"/>
          </p:cNvSpPr>
          <p:nvPr>
            <p:ph idx="1"/>
          </p:nvPr>
        </p:nvSpPr>
        <p:spPr/>
        <p:txBody>
          <a:bodyPr>
            <a:normAutofit lnSpcReduction="10000"/>
          </a:bodyPr>
          <a:lstStyle/>
          <a:p>
            <a:pPr marL="68580" indent="0">
              <a:buNone/>
            </a:pPr>
            <a:r>
              <a:rPr lang="en-IN" altLang="en-US" b="1" dirty="0"/>
              <a:t>Step 2:  Conduct a situational analysis </a:t>
            </a:r>
            <a:r>
              <a:rPr lang="en-IN" altLang="en-US" b="1" dirty="0" smtClean="0"/>
              <a:t>SWOT</a:t>
            </a:r>
          </a:p>
          <a:p>
            <a:pPr marL="68580" indent="0">
              <a:buNone/>
            </a:pPr>
            <a:endParaRPr lang="en-IN" altLang="en-US" b="1" dirty="0"/>
          </a:p>
          <a:p>
            <a:r>
              <a:rPr lang="en-IN" altLang="en-US" b="1" dirty="0"/>
              <a:t>Internal Analysis – S (strengths) &amp; W (weaknesses</a:t>
            </a:r>
            <a:r>
              <a:rPr lang="en-IN" altLang="en-US" b="1" dirty="0" smtClean="0"/>
              <a:t>)</a:t>
            </a:r>
          </a:p>
          <a:p>
            <a:endParaRPr lang="en-IN" altLang="en-US" b="1" dirty="0"/>
          </a:p>
          <a:p>
            <a:pPr lvl="1"/>
            <a:r>
              <a:rPr lang="en-US" b="1" dirty="0"/>
              <a:t>Distinctive competence </a:t>
            </a:r>
            <a:r>
              <a:rPr lang="en-US" dirty="0"/>
              <a:t>- something that a company can make, do, or perform better than </a:t>
            </a:r>
            <a:r>
              <a:rPr lang="en-US" dirty="0" smtClean="0"/>
              <a:t>competitors</a:t>
            </a:r>
          </a:p>
          <a:p>
            <a:pPr lvl="1"/>
            <a:endParaRPr lang="en-US" dirty="0"/>
          </a:p>
          <a:p>
            <a:pPr lvl="1"/>
            <a:r>
              <a:rPr lang="en-US" b="1" dirty="0"/>
              <a:t>Core capabilities </a:t>
            </a:r>
            <a:r>
              <a:rPr lang="en-US" dirty="0"/>
              <a:t>- less visible, internal decision-making routines, problem-solving processes, and organizational cultures that determine how efficiently inputs can be turned into outputs</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6</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pitchFamily="34" charset="0"/>
              <a:buChar char="»"/>
              <a:defRPr sz="2000">
                <a:solidFill>
                  <a:schemeClr val="tx1"/>
                </a:solidFill>
                <a:latin typeface="Calibri" pitchFamily="34" charset="0"/>
              </a:defRPr>
            </a:lvl6pPr>
            <a:lvl7pPr eaLnBrk="0" fontAlgn="base" hangingPunct="0">
              <a:spcAft>
                <a:spcPct val="0"/>
              </a:spcAft>
              <a:buFont typeface="Arial" pitchFamily="34" charset="0"/>
              <a:buChar char="»"/>
              <a:defRPr sz="2000">
                <a:solidFill>
                  <a:schemeClr val="tx1"/>
                </a:solidFill>
                <a:latin typeface="Calibri" pitchFamily="34" charset="0"/>
              </a:defRPr>
            </a:lvl7pPr>
            <a:lvl8pPr eaLnBrk="0" fontAlgn="base" hangingPunct="0">
              <a:spcAft>
                <a:spcPct val="0"/>
              </a:spcAft>
              <a:buFont typeface="Arial" pitchFamily="34" charset="0"/>
              <a:buChar char="»"/>
              <a:defRPr sz="2000">
                <a:solidFill>
                  <a:schemeClr val="tx1"/>
                </a:solidFill>
                <a:latin typeface="Calibri" pitchFamily="34" charset="0"/>
              </a:defRPr>
            </a:lvl8pPr>
            <a:lvl9pPr eaLnBrk="0" fontAlgn="base" hangingPunct="0">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pPr>
            <a:endParaRPr lang="en-US" altLang="en-US" sz="2400">
              <a:latin typeface="Times New Roman" pitchFamily="18" charset="0"/>
              <a:cs typeface="Arial" pitchFamily="34" charset="0"/>
            </a:endParaRPr>
          </a:p>
        </p:txBody>
      </p:sp>
      <p:sp>
        <p:nvSpPr>
          <p:cNvPr id="24579" name="Title 1"/>
          <p:cNvSpPr>
            <a:spLocks noGrp="1"/>
          </p:cNvSpPr>
          <p:nvPr>
            <p:ph type="title"/>
          </p:nvPr>
        </p:nvSpPr>
        <p:spPr/>
        <p:txBody>
          <a:bodyPr>
            <a:normAutofit fontScale="90000"/>
          </a:bodyPr>
          <a:lstStyle/>
          <a:p>
            <a:r>
              <a:rPr lang="en-IN" altLang="en-US"/>
              <a:t>Steps of the Strategy-Making Process</a:t>
            </a:r>
            <a:endParaRPr lang="en-US" altLang="en-US" dirty="0"/>
          </a:p>
        </p:txBody>
      </p:sp>
      <p:sp>
        <p:nvSpPr>
          <p:cNvPr id="17412" name="Content Placeholder 2"/>
          <p:cNvSpPr>
            <a:spLocks noGrp="1"/>
          </p:cNvSpPr>
          <p:nvPr>
            <p:ph idx="1"/>
          </p:nvPr>
        </p:nvSpPr>
        <p:spPr/>
        <p:txBody>
          <a:bodyPr>
            <a:normAutofit fontScale="92500" lnSpcReduction="10000"/>
          </a:bodyPr>
          <a:lstStyle/>
          <a:p>
            <a:pPr marL="68580" indent="0">
              <a:buNone/>
            </a:pPr>
            <a:r>
              <a:rPr lang="en-IN" altLang="en-US" b="1" dirty="0"/>
              <a:t>Step 2:  Conduct a situational analysis SWOT continued</a:t>
            </a:r>
          </a:p>
          <a:p>
            <a:r>
              <a:rPr lang="en-US" b="1" dirty="0"/>
              <a:t>External Analysis – O (opportunities) &amp; T (threats)</a:t>
            </a:r>
          </a:p>
          <a:p>
            <a:pPr lvl="1"/>
            <a:r>
              <a:rPr lang="en-US" b="1" dirty="0"/>
              <a:t>Environmental scanning</a:t>
            </a:r>
          </a:p>
          <a:p>
            <a:pPr lvl="1"/>
            <a:r>
              <a:rPr lang="en-US" b="1" dirty="0"/>
              <a:t>Strategic group </a:t>
            </a:r>
            <a:r>
              <a:rPr lang="en-US" dirty="0"/>
              <a:t>- group of companies within an industry that top managers choose to compare, evaluate, and benchmark strategic threats and opportunities</a:t>
            </a:r>
          </a:p>
          <a:p>
            <a:pPr lvl="2"/>
            <a:r>
              <a:rPr lang="en-US" b="1" dirty="0"/>
              <a:t>Core firms </a:t>
            </a:r>
            <a:r>
              <a:rPr lang="en-US" dirty="0"/>
              <a:t>- central companies in a strategic group</a:t>
            </a:r>
          </a:p>
          <a:p>
            <a:pPr lvl="2"/>
            <a:r>
              <a:rPr lang="en-US" b="1" dirty="0"/>
              <a:t>Secondary firms </a:t>
            </a:r>
            <a:r>
              <a:rPr lang="en-US" dirty="0"/>
              <a:t>- firms that use strategies related to but somewhat different from those of core firms</a:t>
            </a:r>
          </a:p>
          <a:p>
            <a:pPr lvl="1"/>
            <a:r>
              <a:rPr lang="en-IN" altLang="en-US" b="1" dirty="0"/>
              <a:t>Shadow-strategy task force</a:t>
            </a:r>
            <a:r>
              <a:rPr lang="en-IN" altLang="en-US" dirty="0"/>
              <a:t> – companies actively seek their own weaknesses by thinking like its competitors</a:t>
            </a:r>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7</a:t>
            </a:fld>
            <a:endParaRPr lang="en-US" altLang="en-US"/>
          </a:p>
        </p:txBody>
      </p:sp>
    </p:spTree>
    <p:extLst>
      <p:ext uri="{BB962C8B-B14F-4D97-AF65-F5344CB8AC3E}">
        <p14:creationId xmlns:p14="http://schemas.microsoft.com/office/powerpoint/2010/main" val="39604240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IN" altLang="en-US"/>
              <a:t>Steps of the Strategy-Making Process</a:t>
            </a:r>
            <a:endParaRPr lang="en-US" dirty="0"/>
          </a:p>
        </p:txBody>
      </p:sp>
      <p:sp>
        <p:nvSpPr>
          <p:cNvPr id="24579" name="Content Placeholder 2"/>
          <p:cNvSpPr>
            <a:spLocks noGrp="1"/>
          </p:cNvSpPr>
          <p:nvPr>
            <p:ph idx="1"/>
          </p:nvPr>
        </p:nvSpPr>
        <p:spPr/>
        <p:txBody>
          <a:bodyPr>
            <a:normAutofit fontScale="85000" lnSpcReduction="20000"/>
          </a:bodyPr>
          <a:lstStyle/>
          <a:p>
            <a:pPr marL="68580" indent="0">
              <a:buNone/>
            </a:pPr>
            <a:r>
              <a:rPr lang="en-US" b="1" dirty="0"/>
              <a:t>Step 3:  Choosing Strategic Alternatives</a:t>
            </a:r>
          </a:p>
          <a:p>
            <a:r>
              <a:rPr lang="en-US" dirty="0"/>
              <a:t>Decision is based on whether the company falls above or below </a:t>
            </a:r>
            <a:r>
              <a:rPr lang="en-US" b="1" dirty="0"/>
              <a:t>strategic reference </a:t>
            </a:r>
            <a:r>
              <a:rPr lang="en-US" b="1" dirty="0" smtClean="0"/>
              <a:t>points</a:t>
            </a:r>
          </a:p>
          <a:p>
            <a:pPr lvl="1"/>
            <a:r>
              <a:rPr lang="en-IN" dirty="0" smtClean="0"/>
              <a:t>Used </a:t>
            </a:r>
            <a:r>
              <a:rPr lang="en-IN" dirty="0"/>
              <a:t>to measure whether their firm has developed the core competencies that it needs to achieve a sustainable competitive advantage</a:t>
            </a:r>
            <a:endParaRPr lang="en-US" dirty="0"/>
          </a:p>
          <a:p>
            <a:pPr lvl="1"/>
            <a:r>
              <a:rPr lang="en-US" dirty="0"/>
              <a:t>S</a:t>
            </a:r>
            <a:r>
              <a:rPr lang="en-US" dirty="0" smtClean="0"/>
              <a:t>hould </a:t>
            </a:r>
            <a:r>
              <a:rPr lang="en-US" dirty="0"/>
              <a:t>be frequently revised to better focus on new challenges and opportunities</a:t>
            </a:r>
          </a:p>
          <a:p>
            <a:pPr marL="68580" indent="0">
              <a:buNone/>
            </a:pPr>
            <a:endParaRPr lang="en-US" b="1" dirty="0"/>
          </a:p>
          <a:p>
            <a:r>
              <a:rPr lang="en-US" b="1" dirty="0"/>
              <a:t>Risk-avoiding strategy </a:t>
            </a:r>
            <a:r>
              <a:rPr lang="en-US" dirty="0"/>
              <a:t>– usually used when above or better than the reference points</a:t>
            </a:r>
          </a:p>
          <a:p>
            <a:endParaRPr lang="en-US" dirty="0"/>
          </a:p>
          <a:p>
            <a:r>
              <a:rPr lang="en-US" b="1" dirty="0"/>
              <a:t>Risk-seeking strategy </a:t>
            </a:r>
            <a:r>
              <a:rPr lang="en-US" dirty="0"/>
              <a:t>– usually used when below or worse</a:t>
            </a:r>
          </a:p>
          <a:p>
            <a:pPr lvl="1"/>
            <a:r>
              <a:rPr lang="en-US" dirty="0"/>
              <a:t>Nothing to lose by trying</a:t>
            </a:r>
          </a:p>
          <a:p>
            <a:pPr lvl="1"/>
            <a:endParaRPr lang="en-US" dirty="0"/>
          </a:p>
          <a:p>
            <a:endParaRPr lang="en-US" dirty="0"/>
          </a:p>
        </p:txBody>
      </p:sp>
      <p:sp>
        <p:nvSpPr>
          <p:cNvPr id="2" name="Slide Number Placeholder 1"/>
          <p:cNvSpPr>
            <a:spLocks noGrp="1"/>
          </p:cNvSpPr>
          <p:nvPr>
            <p:ph type="sldNum" sz="quarter" idx="12"/>
          </p:nvPr>
        </p:nvSpPr>
        <p:spPr/>
        <p:txBody>
          <a:bodyPr/>
          <a:lstStyle/>
          <a:p>
            <a:fld id="{01C5B3FA-4AC3-44C8-8CE9-69C6F509BBA0}" type="slidenum">
              <a:rPr lang="en-US" altLang="en-US" smtClean="0"/>
              <a:pPr/>
              <a:t>8</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85507" y="504785"/>
            <a:ext cx="7629098" cy="1143000"/>
          </a:xfrm>
        </p:spPr>
        <p:txBody>
          <a:bodyPr/>
          <a:lstStyle/>
          <a:p>
            <a:r>
              <a:rPr lang="en-US" dirty="0"/>
              <a:t>Strategic Reference Points</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17" y="1484274"/>
            <a:ext cx="7402367" cy="4971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descr="This exhibit illustrates different strategic reference points. It consists of an image of the globe that is halved by a dotted line that runs horizontally across the exhibit. This line is labeled strategic reference points. Below the dotted line, a man is seen supporting the globe. This portion shows the path to desired result. Above the dotted line, a man is lying down on the globe. This portion shows the path to undesired result. The path of undesired result contains three strategic reference points. The first reference point is labeled current situation. Two sub points are listed below this. The first sub point reads satisfied and the second sub point reads sitting on top of the world. The second reference point is labeled perception of new issues. Three sub points are listed below this. The first sub point reads threats, the second sub point reads potential loss, and the third sub point reads negativity. The third reference point is labeled response or behavior. Three sub points are listed below this. The first sub point reads risk-averse, the second sub point reads conservative, and the third sub point reads defensive. The path of desired result contains three strategic reference points. The first reference point is labeled current situation. Two sub points are listed below this. The first sub point reads dissatisfied and the second sub point reads at the bottom looking up. The second reference point is labeled perception of new issues. Three sub points are listed below this. The first sub point reads opportunity, the second sub point reads potential gain, and the third sub point reads positivity. The third reference point is labeled response or behavior. Three sub points are listed below this. The first sub point reads risk-taking, the second sub point reads daring, and the third sub point reads offensive.&#10;" title="Exhibit 6.3 - Strategic Reference Points">
            <a:extLst>
              <a:ext uri="{FF2B5EF4-FFF2-40B4-BE49-F238E27FC236}">
                <a16:creationId xmlns:a16="http://schemas.microsoft.com/office/drawing/2014/main" id="{AD90B7EF-135B-42A1-8CF6-6171F301E2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8872" y="1182084"/>
            <a:ext cx="7346255" cy="5342733"/>
          </a:xfrm>
          <a:prstGeom prst="rect">
            <a:avLst/>
          </a:prstGeom>
        </p:spPr>
      </p:pic>
      <p:sp>
        <p:nvSpPr>
          <p:cNvPr id="2" name="Slide Number Placeholder 1"/>
          <p:cNvSpPr>
            <a:spLocks noGrp="1"/>
          </p:cNvSpPr>
          <p:nvPr>
            <p:ph type="sldNum" sz="quarter" idx="12"/>
          </p:nvPr>
        </p:nvSpPr>
        <p:spPr/>
        <p:txBody>
          <a:bodyPr/>
          <a:lstStyle/>
          <a:p>
            <a:fld id="{576CEEBD-B0BE-4A0E-A899-B1DE0377B67C}" type="slidenum">
              <a:rPr lang="en-US" altLang="en-US" smtClean="0"/>
              <a:pPr/>
              <a:t>9</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4328</TotalTime>
  <Words>1409</Words>
  <Application>Microsoft Office PowerPoint</Application>
  <PresentationFormat>On-screen Show (4:3)</PresentationFormat>
  <Paragraphs>261</Paragraphs>
  <Slides>27</Slides>
  <Notes>22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MS PGothic</vt:lpstr>
      <vt:lpstr>Arial</vt:lpstr>
      <vt:lpstr>Arial Narrow</vt:lpstr>
      <vt:lpstr>Calibri</vt:lpstr>
      <vt:lpstr>DINPro-CondBlack</vt:lpstr>
      <vt:lpstr>Franklin Gothic Medium</vt:lpstr>
      <vt:lpstr>Garamond</vt:lpstr>
      <vt:lpstr>Georgia</vt:lpstr>
      <vt:lpstr>Times New Roman</vt:lpstr>
      <vt:lpstr>Wingdings 2</vt:lpstr>
      <vt:lpstr>Austin</vt:lpstr>
      <vt:lpstr>PowerPoint Presentation</vt:lpstr>
      <vt:lpstr>Competitive Advantage</vt:lpstr>
      <vt:lpstr>Components of Sustainable Competitive Advantage</vt:lpstr>
      <vt:lpstr>Three Steps of the Strategy-Making Process</vt:lpstr>
      <vt:lpstr>Steps of the Strategy-Making Process</vt:lpstr>
      <vt:lpstr>Steps of the Strategy-Making Process</vt:lpstr>
      <vt:lpstr>Steps of the Strategy-Making Process</vt:lpstr>
      <vt:lpstr>Steps of the Strategy-Making Process</vt:lpstr>
      <vt:lpstr>Strategic Reference Points</vt:lpstr>
      <vt:lpstr>Strategies – Key Questions</vt:lpstr>
      <vt:lpstr>Corporate-Level Strategies </vt:lpstr>
      <vt:lpstr>Boston Consulting Group Matrix </vt:lpstr>
      <vt:lpstr>U-Shaped Relationship between Diversification and Risk</vt:lpstr>
      <vt:lpstr>Corporate-Level Strategies</vt:lpstr>
      <vt:lpstr>Industry-Level Strategies</vt:lpstr>
      <vt:lpstr>Porter’s Five Industry Forces</vt:lpstr>
      <vt:lpstr>Industry-Level Strategies</vt:lpstr>
      <vt:lpstr>Industry-Level Strategies</vt:lpstr>
      <vt:lpstr>Industry-Level Strategies</vt:lpstr>
      <vt:lpstr>Industry-Level Strategies</vt:lpstr>
      <vt:lpstr>Firm-Level Strategies</vt:lpstr>
      <vt:lpstr>A Framework of Direct Competition</vt:lpstr>
      <vt:lpstr>Types of Firm-Level Strategies</vt:lpstr>
      <vt:lpstr>Summary</vt:lpstr>
      <vt:lpstr>Key Terms</vt:lpstr>
      <vt:lpstr>Key Terms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DPS</dc:creator>
  <cp:lastModifiedBy>Irēna Silineviča</cp:lastModifiedBy>
  <cp:revision>711</cp:revision>
  <cp:lastPrinted>2017-08-28T20:08:51Z</cp:lastPrinted>
  <dcterms:created xsi:type="dcterms:W3CDTF">2012-09-15T01:24:58Z</dcterms:created>
  <dcterms:modified xsi:type="dcterms:W3CDTF">2021-05-24T08:01:22Z</dcterms:modified>
</cp:coreProperties>
</file>