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bookmarkIdSeed="13">
  <p:sldMasterIdLst>
    <p:sldMasterId id="2147483648" r:id="rId1"/>
  </p:sldMasterIdLst>
  <p:notesMasterIdLst>
    <p:notesMasterId r:id="rId5"/>
  </p:notesMasterIdLst>
  <p:handoutMasterIdLst>
    <p:handoutMasterId r:id="rId6"/>
  </p:handoutMasterIdLst>
  <p:sldIdLst>
    <p:sldId id="429" r:id="rId2"/>
    <p:sldId id="533" r:id="rId3"/>
    <p:sldId id="535" r:id="rId4"/>
  </p:sldIdLst>
  <p:sldSz cx="9144000" cy="6858000" type="screen4x3"/>
  <p:notesSz cx="9872663"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Author" initials="A" lastIdx="0" clrIdx="1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autoAdjust="0"/>
    <p:restoredTop sz="89329" autoAdjust="0"/>
  </p:normalViewPr>
  <p:slideViewPr>
    <p:cSldViewPr>
      <p:cViewPr varScale="1">
        <p:scale>
          <a:sx n="101" d="100"/>
          <a:sy n="101" d="100"/>
        </p:scale>
        <p:origin x="2520" y="1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4278154" cy="339883"/>
          </a:xfrm>
          <a:prstGeom prst="rect">
            <a:avLst/>
          </a:prstGeom>
        </p:spPr>
        <p:txBody>
          <a:bodyPr vert="horz" lIns="90681" tIns="45341" rIns="90681" bIns="45341" rtlCol="0"/>
          <a:lstStyle>
            <a:lvl1pPr algn="l">
              <a:defRPr sz="1200"/>
            </a:lvl1pPr>
          </a:lstStyle>
          <a:p>
            <a:endParaRPr kumimoji="1" lang="ja-JP" altLang="en-US"/>
          </a:p>
        </p:txBody>
      </p:sp>
      <p:sp>
        <p:nvSpPr>
          <p:cNvPr id="3" name="Date Placeholder 2"/>
          <p:cNvSpPr>
            <a:spLocks noGrp="1"/>
          </p:cNvSpPr>
          <p:nvPr>
            <p:ph type="dt" sz="quarter" idx="1"/>
          </p:nvPr>
        </p:nvSpPr>
        <p:spPr>
          <a:xfrm>
            <a:off x="5592227" y="3"/>
            <a:ext cx="4278154" cy="339883"/>
          </a:xfrm>
          <a:prstGeom prst="rect">
            <a:avLst/>
          </a:prstGeom>
        </p:spPr>
        <p:txBody>
          <a:bodyPr vert="horz" lIns="90681" tIns="45341" rIns="90681" bIns="45341" rtlCol="0"/>
          <a:lstStyle>
            <a:lvl1pPr algn="r">
              <a:defRPr sz="1200"/>
            </a:lvl1pPr>
          </a:lstStyle>
          <a:p>
            <a:fld id="{4A669A81-0E33-4589-B282-F0D79172417E}" type="datetimeFigureOut">
              <a:rPr kumimoji="1" lang="ja-JP" altLang="en-US" smtClean="0"/>
              <a:t>2024/11/13</a:t>
            </a:fld>
            <a:endParaRPr kumimoji="1" lang="ja-JP" altLang="en-US"/>
          </a:p>
        </p:txBody>
      </p:sp>
      <p:sp>
        <p:nvSpPr>
          <p:cNvPr id="4" name="Footer Placeholder 3"/>
          <p:cNvSpPr>
            <a:spLocks noGrp="1"/>
          </p:cNvSpPr>
          <p:nvPr>
            <p:ph type="ftr" sz="quarter" idx="2"/>
          </p:nvPr>
        </p:nvSpPr>
        <p:spPr>
          <a:xfrm>
            <a:off x="2" y="6456614"/>
            <a:ext cx="4278154" cy="339883"/>
          </a:xfrm>
          <a:prstGeom prst="rect">
            <a:avLst/>
          </a:prstGeom>
        </p:spPr>
        <p:txBody>
          <a:bodyPr vert="horz" lIns="90681" tIns="45341" rIns="90681" bIns="45341" rtlCol="0" anchor="b"/>
          <a:lstStyle>
            <a:lvl1pPr algn="l">
              <a:defRPr sz="1200"/>
            </a:lvl1pPr>
          </a:lstStyle>
          <a:p>
            <a:endParaRPr kumimoji="1" lang="ja-JP" altLang="en-US"/>
          </a:p>
        </p:txBody>
      </p:sp>
      <p:sp>
        <p:nvSpPr>
          <p:cNvPr id="5" name="Slide Number Placeholder 4"/>
          <p:cNvSpPr>
            <a:spLocks noGrp="1"/>
          </p:cNvSpPr>
          <p:nvPr>
            <p:ph type="sldNum" sz="quarter" idx="3"/>
          </p:nvPr>
        </p:nvSpPr>
        <p:spPr>
          <a:xfrm>
            <a:off x="5592227" y="6456614"/>
            <a:ext cx="4278154" cy="339883"/>
          </a:xfrm>
          <a:prstGeom prst="rect">
            <a:avLst/>
          </a:prstGeom>
        </p:spPr>
        <p:txBody>
          <a:bodyPr vert="horz" lIns="90681" tIns="45341" rIns="90681" bIns="45341" rtlCol="0" anchor="b"/>
          <a:lstStyle>
            <a:lvl1pPr algn="r">
              <a:defRPr sz="1200"/>
            </a:lvl1pPr>
          </a:lstStyle>
          <a:p>
            <a:fld id="{8BABD91B-942F-46B0-AE63-8642CF4A151E}" type="slidenum">
              <a:rPr kumimoji="1" lang="ja-JP" altLang="en-US" smtClean="0"/>
              <a:t>‹#›</a:t>
            </a:fld>
            <a:endParaRPr kumimoji="1" lang="ja-JP" altLang="en-US"/>
          </a:p>
        </p:txBody>
      </p:sp>
    </p:spTree>
    <p:extLst>
      <p:ext uri="{BB962C8B-B14F-4D97-AF65-F5344CB8AC3E}">
        <p14:creationId xmlns:p14="http://schemas.microsoft.com/office/powerpoint/2010/main" val="8718704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4278154" cy="339883"/>
          </a:xfrm>
          <a:prstGeom prst="rect">
            <a:avLst/>
          </a:prstGeom>
        </p:spPr>
        <p:txBody>
          <a:bodyPr vert="horz" lIns="90681" tIns="45341" rIns="90681" bIns="45341" rtlCol="0"/>
          <a:lstStyle>
            <a:lvl1pPr algn="l">
              <a:defRPr sz="1200"/>
            </a:lvl1pPr>
          </a:lstStyle>
          <a:p>
            <a:endParaRPr kumimoji="1" lang="ja-JP" altLang="en-US"/>
          </a:p>
        </p:txBody>
      </p:sp>
      <p:sp>
        <p:nvSpPr>
          <p:cNvPr id="3" name="日付プレースホルダー 2"/>
          <p:cNvSpPr>
            <a:spLocks noGrp="1"/>
          </p:cNvSpPr>
          <p:nvPr>
            <p:ph type="dt" idx="1"/>
          </p:nvPr>
        </p:nvSpPr>
        <p:spPr>
          <a:xfrm>
            <a:off x="5592227" y="3"/>
            <a:ext cx="4278154" cy="339883"/>
          </a:xfrm>
          <a:prstGeom prst="rect">
            <a:avLst/>
          </a:prstGeom>
        </p:spPr>
        <p:txBody>
          <a:bodyPr vert="horz" lIns="90681" tIns="45341" rIns="90681" bIns="45341" rtlCol="0"/>
          <a:lstStyle>
            <a:lvl1pPr algn="r">
              <a:defRPr sz="1200"/>
            </a:lvl1pPr>
          </a:lstStyle>
          <a:p>
            <a:fld id="{F9DCA7DD-C6A2-4CDD-97B6-287CC07D788F}" type="datetimeFigureOut">
              <a:rPr kumimoji="1" lang="ja-JP" altLang="en-US" smtClean="0"/>
              <a:t>2024/11/13</a:t>
            </a:fld>
            <a:endParaRPr kumimoji="1" lang="ja-JP" altLang="en-US"/>
          </a:p>
        </p:txBody>
      </p:sp>
      <p:sp>
        <p:nvSpPr>
          <p:cNvPr id="4" name="スライド イメージ プレースホルダー 3"/>
          <p:cNvSpPr>
            <a:spLocks noGrp="1" noRot="1" noChangeAspect="1"/>
          </p:cNvSpPr>
          <p:nvPr>
            <p:ph type="sldImg" idx="2"/>
          </p:nvPr>
        </p:nvSpPr>
        <p:spPr>
          <a:xfrm>
            <a:off x="3238500" y="509588"/>
            <a:ext cx="3395663" cy="2547937"/>
          </a:xfrm>
          <a:prstGeom prst="rect">
            <a:avLst/>
          </a:prstGeom>
          <a:noFill/>
          <a:ln w="12700">
            <a:solidFill>
              <a:prstClr val="black"/>
            </a:solidFill>
          </a:ln>
        </p:spPr>
        <p:txBody>
          <a:bodyPr vert="horz" lIns="90681" tIns="45341" rIns="90681" bIns="45341" rtlCol="0" anchor="ctr"/>
          <a:lstStyle/>
          <a:p>
            <a:endParaRPr lang="ja-JP" altLang="en-US"/>
          </a:p>
        </p:txBody>
      </p:sp>
      <p:sp>
        <p:nvSpPr>
          <p:cNvPr id="5" name="ノート プレースホルダー 4"/>
          <p:cNvSpPr>
            <a:spLocks noGrp="1"/>
          </p:cNvSpPr>
          <p:nvPr>
            <p:ph type="body" sz="quarter" idx="3"/>
          </p:nvPr>
        </p:nvSpPr>
        <p:spPr>
          <a:xfrm>
            <a:off x="987267" y="3228898"/>
            <a:ext cx="7898130" cy="3058954"/>
          </a:xfrm>
          <a:prstGeom prst="rect">
            <a:avLst/>
          </a:prstGeom>
        </p:spPr>
        <p:txBody>
          <a:bodyPr vert="horz" lIns="90681" tIns="45341" rIns="90681" bIns="4534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456614"/>
            <a:ext cx="4278154" cy="339883"/>
          </a:xfrm>
          <a:prstGeom prst="rect">
            <a:avLst/>
          </a:prstGeom>
        </p:spPr>
        <p:txBody>
          <a:bodyPr vert="horz" lIns="90681" tIns="45341" rIns="90681" bIns="4534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92227" y="6456614"/>
            <a:ext cx="4278154" cy="339883"/>
          </a:xfrm>
          <a:prstGeom prst="rect">
            <a:avLst/>
          </a:prstGeom>
        </p:spPr>
        <p:txBody>
          <a:bodyPr vert="horz" lIns="90681" tIns="45341" rIns="90681" bIns="45341" rtlCol="0" anchor="b"/>
          <a:lstStyle>
            <a:lvl1pPr algn="r">
              <a:defRPr sz="1200"/>
            </a:lvl1pPr>
          </a:lstStyle>
          <a:p>
            <a:fld id="{E9986DA5-B430-47D2-99C1-B4FA106DCFE1}" type="slidenum">
              <a:rPr kumimoji="1" lang="ja-JP" altLang="en-US" smtClean="0"/>
              <a:t>‹#›</a:t>
            </a:fld>
            <a:endParaRPr kumimoji="1" lang="ja-JP" altLang="en-US"/>
          </a:p>
        </p:txBody>
      </p:sp>
    </p:spTree>
    <p:extLst>
      <p:ext uri="{BB962C8B-B14F-4D97-AF65-F5344CB8AC3E}">
        <p14:creationId xmlns:p14="http://schemas.microsoft.com/office/powerpoint/2010/main" val="11193241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660187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C74BBE-90FF-30DD-48E3-2B5E533F824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36F982A-CC93-DA95-2E08-525ADBE8E1A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2666F0D-A932-DA26-E17E-844158D7C378}"/>
              </a:ext>
            </a:extLst>
          </p:cNvPr>
          <p:cNvSpPr>
            <a:spLocks noGrp="1"/>
          </p:cNvSpPr>
          <p:nvPr>
            <p:ph type="body" idx="1"/>
          </p:nvPr>
        </p:nvSpPr>
        <p:spPr/>
        <p:txBody>
          <a:bodyPr/>
          <a:lstStyle/>
          <a:p>
            <a:endParaRPr kumimoji="1" lang="ja-JP" altLang="en-US" dirty="0"/>
          </a:p>
        </p:txBody>
      </p:sp>
      <p:sp>
        <p:nvSpPr>
          <p:cNvPr id="4" name="Slide Number Placeholder 3">
            <a:extLst>
              <a:ext uri="{FF2B5EF4-FFF2-40B4-BE49-F238E27FC236}">
                <a16:creationId xmlns:a16="http://schemas.microsoft.com/office/drawing/2014/main" id="{75A99315-8EAC-B63C-A4B5-4D38E687B4EB}"/>
              </a:ext>
            </a:extLst>
          </p:cNvPr>
          <p:cNvSpPr>
            <a:spLocks noGrp="1"/>
          </p:cNvSpPr>
          <p:nvPr>
            <p:ph type="sldNum" sz="quarter" idx="10"/>
          </p:nvPr>
        </p:nvSpPr>
        <p:spPr/>
        <p:txBody>
          <a:bodyPr/>
          <a:lstStyle/>
          <a:p>
            <a:fld id="{E9986DA5-B430-47D2-99C1-B4FA106DCFE1}" type="slidenum">
              <a:rPr kumimoji="1" lang="ja-JP" altLang="en-US" smtClean="0"/>
              <a:t>2</a:t>
            </a:fld>
            <a:endParaRPr kumimoji="1" lang="ja-JP" altLang="en-US"/>
          </a:p>
        </p:txBody>
      </p:sp>
    </p:spTree>
    <p:extLst>
      <p:ext uri="{BB962C8B-B14F-4D97-AF65-F5344CB8AC3E}">
        <p14:creationId xmlns:p14="http://schemas.microsoft.com/office/powerpoint/2010/main" val="4088530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DED959-7B3B-211C-1C9D-9B7FA542B4F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C5F5F0-8FFA-FB7D-CDB6-E7A3EE5CEB9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ED93811-F4DB-D889-9568-95EDE4DE055C}"/>
              </a:ext>
            </a:extLst>
          </p:cNvPr>
          <p:cNvSpPr>
            <a:spLocks noGrp="1"/>
          </p:cNvSpPr>
          <p:nvPr>
            <p:ph type="body" idx="1"/>
          </p:nvPr>
        </p:nvSpPr>
        <p:spPr/>
        <p:txBody>
          <a:bodyPr/>
          <a:lstStyle/>
          <a:p>
            <a:endParaRPr kumimoji="1" lang="ja-JP" altLang="en-US" dirty="0"/>
          </a:p>
        </p:txBody>
      </p:sp>
      <p:sp>
        <p:nvSpPr>
          <p:cNvPr id="4" name="Slide Number Placeholder 3">
            <a:extLst>
              <a:ext uri="{FF2B5EF4-FFF2-40B4-BE49-F238E27FC236}">
                <a16:creationId xmlns:a16="http://schemas.microsoft.com/office/drawing/2014/main" id="{97F71044-7A23-82B7-E302-74EC19547023}"/>
              </a:ext>
            </a:extLst>
          </p:cNvPr>
          <p:cNvSpPr>
            <a:spLocks noGrp="1"/>
          </p:cNvSpPr>
          <p:nvPr>
            <p:ph type="sldNum" sz="quarter" idx="10"/>
          </p:nvPr>
        </p:nvSpPr>
        <p:spPr/>
        <p:txBody>
          <a:bodyPr/>
          <a:lstStyle/>
          <a:p>
            <a:fld id="{E9986DA5-B430-47D2-99C1-B4FA106DCFE1}" type="slidenum">
              <a:rPr kumimoji="1" lang="ja-JP" altLang="en-US" smtClean="0"/>
              <a:t>3</a:t>
            </a:fld>
            <a:endParaRPr kumimoji="1" lang="ja-JP" altLang="en-US"/>
          </a:p>
        </p:txBody>
      </p:sp>
    </p:spTree>
    <p:extLst>
      <p:ext uri="{BB962C8B-B14F-4D97-AF65-F5344CB8AC3E}">
        <p14:creationId xmlns:p14="http://schemas.microsoft.com/office/powerpoint/2010/main" val="764793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F6162D1-ED0D-4FCA-BA1A-A1D82258B699}" type="datetime1">
              <a:rPr kumimoji="1" lang="ja-JP" altLang="en-US" smtClean="0"/>
              <a:t>2024/11/13</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TNT – Lesson 5</a:t>
            </a:r>
            <a:endParaRPr kumimoji="1" lang="ja-JP" altLang="en-US"/>
          </a:p>
        </p:txBody>
      </p:sp>
      <p:sp>
        <p:nvSpPr>
          <p:cNvPr id="6" name="スライド番号プレースホルダー 5"/>
          <p:cNvSpPr>
            <a:spLocks noGrp="1"/>
          </p:cNvSpPr>
          <p:nvPr>
            <p:ph type="sldNum" sz="quarter" idx="12"/>
          </p:nvPr>
        </p:nvSpPr>
        <p:spPr/>
        <p:txBody>
          <a:bodyPr/>
          <a:lstStyle/>
          <a:p>
            <a:fld id="{F8BE9AD2-DEE8-4C2C-B048-0E3775CA560B}" type="slidenum">
              <a:rPr kumimoji="1" lang="ja-JP" altLang="en-US" smtClean="0"/>
              <a:t>‹#›</a:t>
            </a:fld>
            <a:endParaRPr kumimoji="1" lang="ja-JP" altLang="en-US"/>
          </a:p>
        </p:txBody>
      </p:sp>
    </p:spTree>
    <p:extLst>
      <p:ext uri="{BB962C8B-B14F-4D97-AF65-F5344CB8AC3E}">
        <p14:creationId xmlns:p14="http://schemas.microsoft.com/office/powerpoint/2010/main" val="2546312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FE8A7C5-6E4C-4D7F-96B4-81398638B5FC}" type="datetime1">
              <a:rPr kumimoji="1" lang="ja-JP" altLang="en-US" smtClean="0"/>
              <a:t>2024/11/13</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TNT – Lesson 5</a:t>
            </a:r>
            <a:endParaRPr kumimoji="1" lang="ja-JP" altLang="en-US"/>
          </a:p>
        </p:txBody>
      </p:sp>
      <p:sp>
        <p:nvSpPr>
          <p:cNvPr id="6" name="スライド番号プレースホルダー 5"/>
          <p:cNvSpPr>
            <a:spLocks noGrp="1"/>
          </p:cNvSpPr>
          <p:nvPr>
            <p:ph type="sldNum" sz="quarter" idx="12"/>
          </p:nvPr>
        </p:nvSpPr>
        <p:spPr/>
        <p:txBody>
          <a:bodyPr/>
          <a:lstStyle/>
          <a:p>
            <a:fld id="{F8BE9AD2-DEE8-4C2C-B048-0E3775CA560B}" type="slidenum">
              <a:rPr kumimoji="1" lang="ja-JP" altLang="en-US" smtClean="0"/>
              <a:t>‹#›</a:t>
            </a:fld>
            <a:endParaRPr kumimoji="1" lang="ja-JP" altLang="en-US"/>
          </a:p>
        </p:txBody>
      </p:sp>
    </p:spTree>
    <p:extLst>
      <p:ext uri="{BB962C8B-B14F-4D97-AF65-F5344CB8AC3E}">
        <p14:creationId xmlns:p14="http://schemas.microsoft.com/office/powerpoint/2010/main" val="3960622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EE4176-BAB1-47A6-85E2-6BFDD80E0193}" type="datetime1">
              <a:rPr kumimoji="1" lang="ja-JP" altLang="en-US" smtClean="0"/>
              <a:t>2024/11/13</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TNT – Lesson 5</a:t>
            </a:r>
            <a:endParaRPr kumimoji="1" lang="ja-JP" altLang="en-US"/>
          </a:p>
        </p:txBody>
      </p:sp>
      <p:sp>
        <p:nvSpPr>
          <p:cNvPr id="6" name="スライド番号プレースホルダー 5"/>
          <p:cNvSpPr>
            <a:spLocks noGrp="1"/>
          </p:cNvSpPr>
          <p:nvPr>
            <p:ph type="sldNum" sz="quarter" idx="12"/>
          </p:nvPr>
        </p:nvSpPr>
        <p:spPr/>
        <p:txBody>
          <a:bodyPr/>
          <a:lstStyle/>
          <a:p>
            <a:fld id="{F8BE9AD2-DEE8-4C2C-B048-0E3775CA560B}" type="slidenum">
              <a:rPr kumimoji="1" lang="ja-JP" altLang="en-US" smtClean="0"/>
              <a:t>‹#›</a:t>
            </a:fld>
            <a:endParaRPr kumimoji="1" lang="ja-JP" altLang="en-US"/>
          </a:p>
        </p:txBody>
      </p:sp>
    </p:spTree>
    <p:extLst>
      <p:ext uri="{BB962C8B-B14F-4D97-AF65-F5344CB8AC3E}">
        <p14:creationId xmlns:p14="http://schemas.microsoft.com/office/powerpoint/2010/main" val="256592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4A47257-3558-4AF0-AA8B-214C734CA89A}" type="datetime1">
              <a:rPr kumimoji="1" lang="ja-JP" altLang="en-US" smtClean="0"/>
              <a:t>2024/11/13</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TNT – Lesson 5</a:t>
            </a:r>
            <a:endParaRPr kumimoji="1" lang="ja-JP" altLang="en-US"/>
          </a:p>
        </p:txBody>
      </p:sp>
      <p:sp>
        <p:nvSpPr>
          <p:cNvPr id="6" name="スライド番号プレースホルダー 5"/>
          <p:cNvSpPr>
            <a:spLocks noGrp="1"/>
          </p:cNvSpPr>
          <p:nvPr>
            <p:ph type="sldNum" sz="quarter" idx="12"/>
          </p:nvPr>
        </p:nvSpPr>
        <p:spPr/>
        <p:txBody>
          <a:bodyPr/>
          <a:lstStyle/>
          <a:p>
            <a:fld id="{F8BE9AD2-DEE8-4C2C-B048-0E3775CA560B}" type="slidenum">
              <a:rPr kumimoji="1" lang="ja-JP" altLang="en-US" smtClean="0"/>
              <a:t>‹#›</a:t>
            </a:fld>
            <a:endParaRPr kumimoji="1" lang="ja-JP" altLang="en-US"/>
          </a:p>
        </p:txBody>
      </p:sp>
    </p:spTree>
    <p:extLst>
      <p:ext uri="{BB962C8B-B14F-4D97-AF65-F5344CB8AC3E}">
        <p14:creationId xmlns:p14="http://schemas.microsoft.com/office/powerpoint/2010/main" val="3719055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239BDF9-0516-4B77-B088-D840AB5DA329}" type="datetime1">
              <a:rPr kumimoji="1" lang="ja-JP" altLang="en-US" smtClean="0"/>
              <a:t>2024/11/13</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TNT – Lesson 5</a:t>
            </a:r>
            <a:endParaRPr kumimoji="1" lang="ja-JP" altLang="en-US"/>
          </a:p>
        </p:txBody>
      </p:sp>
      <p:sp>
        <p:nvSpPr>
          <p:cNvPr id="6" name="スライド番号プレースホルダー 5"/>
          <p:cNvSpPr>
            <a:spLocks noGrp="1"/>
          </p:cNvSpPr>
          <p:nvPr>
            <p:ph type="sldNum" sz="quarter" idx="12"/>
          </p:nvPr>
        </p:nvSpPr>
        <p:spPr/>
        <p:txBody>
          <a:bodyPr/>
          <a:lstStyle/>
          <a:p>
            <a:fld id="{F8BE9AD2-DEE8-4C2C-B048-0E3775CA560B}" type="slidenum">
              <a:rPr kumimoji="1" lang="ja-JP" altLang="en-US" smtClean="0"/>
              <a:t>‹#›</a:t>
            </a:fld>
            <a:endParaRPr kumimoji="1" lang="ja-JP" altLang="en-US"/>
          </a:p>
        </p:txBody>
      </p:sp>
    </p:spTree>
    <p:extLst>
      <p:ext uri="{BB962C8B-B14F-4D97-AF65-F5344CB8AC3E}">
        <p14:creationId xmlns:p14="http://schemas.microsoft.com/office/powerpoint/2010/main" val="3306616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DB0B292-C0AC-4E80-B6CB-F8B388CFBB77}" type="datetime1">
              <a:rPr kumimoji="1" lang="ja-JP" altLang="en-US" smtClean="0"/>
              <a:t>2024/11/13</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TNT – Lesson 5</a:t>
            </a:r>
            <a:endParaRPr kumimoji="1" lang="ja-JP" altLang="en-US"/>
          </a:p>
        </p:txBody>
      </p:sp>
      <p:sp>
        <p:nvSpPr>
          <p:cNvPr id="7" name="スライド番号プレースホルダー 6"/>
          <p:cNvSpPr>
            <a:spLocks noGrp="1"/>
          </p:cNvSpPr>
          <p:nvPr>
            <p:ph type="sldNum" sz="quarter" idx="12"/>
          </p:nvPr>
        </p:nvSpPr>
        <p:spPr/>
        <p:txBody>
          <a:bodyPr/>
          <a:lstStyle/>
          <a:p>
            <a:fld id="{F8BE9AD2-DEE8-4C2C-B048-0E3775CA560B}" type="slidenum">
              <a:rPr kumimoji="1" lang="ja-JP" altLang="en-US" smtClean="0"/>
              <a:t>‹#›</a:t>
            </a:fld>
            <a:endParaRPr kumimoji="1" lang="ja-JP" altLang="en-US"/>
          </a:p>
        </p:txBody>
      </p:sp>
    </p:spTree>
    <p:extLst>
      <p:ext uri="{BB962C8B-B14F-4D97-AF65-F5344CB8AC3E}">
        <p14:creationId xmlns:p14="http://schemas.microsoft.com/office/powerpoint/2010/main" val="3891990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38945C3-4168-426C-BFC2-B8DB5BF54B08}" type="datetime1">
              <a:rPr kumimoji="1" lang="ja-JP" altLang="en-US" smtClean="0"/>
              <a:t>2024/11/13</a:t>
            </a:fld>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a:t>TNT – Lesson 5</a:t>
            </a:r>
            <a:endParaRPr kumimoji="1" lang="ja-JP" altLang="en-US"/>
          </a:p>
        </p:txBody>
      </p:sp>
      <p:sp>
        <p:nvSpPr>
          <p:cNvPr id="9" name="スライド番号プレースホルダー 8"/>
          <p:cNvSpPr>
            <a:spLocks noGrp="1"/>
          </p:cNvSpPr>
          <p:nvPr>
            <p:ph type="sldNum" sz="quarter" idx="12"/>
          </p:nvPr>
        </p:nvSpPr>
        <p:spPr/>
        <p:txBody>
          <a:bodyPr/>
          <a:lstStyle/>
          <a:p>
            <a:fld id="{F8BE9AD2-DEE8-4C2C-B048-0E3775CA560B}" type="slidenum">
              <a:rPr kumimoji="1" lang="ja-JP" altLang="en-US" smtClean="0"/>
              <a:t>‹#›</a:t>
            </a:fld>
            <a:endParaRPr kumimoji="1" lang="ja-JP" altLang="en-US"/>
          </a:p>
        </p:txBody>
      </p:sp>
    </p:spTree>
    <p:extLst>
      <p:ext uri="{BB962C8B-B14F-4D97-AF65-F5344CB8AC3E}">
        <p14:creationId xmlns:p14="http://schemas.microsoft.com/office/powerpoint/2010/main" val="2757172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A6DC392-A43B-41E8-AB4B-2CD0F7D2383C}" type="datetime1">
              <a:rPr kumimoji="1" lang="ja-JP" altLang="en-US" smtClean="0"/>
              <a:t>2024/11/13</a:t>
            </a:fld>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a:t>TNT – Lesson 5</a:t>
            </a:r>
            <a:endParaRPr kumimoji="1" lang="ja-JP" altLang="en-US"/>
          </a:p>
        </p:txBody>
      </p:sp>
      <p:sp>
        <p:nvSpPr>
          <p:cNvPr id="5" name="スライド番号プレースホルダー 4"/>
          <p:cNvSpPr>
            <a:spLocks noGrp="1"/>
          </p:cNvSpPr>
          <p:nvPr>
            <p:ph type="sldNum" sz="quarter" idx="12"/>
          </p:nvPr>
        </p:nvSpPr>
        <p:spPr/>
        <p:txBody>
          <a:bodyPr/>
          <a:lstStyle/>
          <a:p>
            <a:fld id="{F8BE9AD2-DEE8-4C2C-B048-0E3775CA560B}" type="slidenum">
              <a:rPr kumimoji="1" lang="ja-JP" altLang="en-US" smtClean="0"/>
              <a:t>‹#›</a:t>
            </a:fld>
            <a:endParaRPr kumimoji="1" lang="ja-JP" altLang="en-US"/>
          </a:p>
        </p:txBody>
      </p:sp>
    </p:spTree>
    <p:extLst>
      <p:ext uri="{BB962C8B-B14F-4D97-AF65-F5344CB8AC3E}">
        <p14:creationId xmlns:p14="http://schemas.microsoft.com/office/powerpoint/2010/main" val="541713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0BB8F34-1A7C-4565-ACA3-92E4B145FE1C}" type="datetime1">
              <a:rPr kumimoji="1" lang="ja-JP" altLang="en-US" smtClean="0"/>
              <a:t>2024/11/13</a:t>
            </a:fld>
            <a:endParaRPr kumimoji="1" lang="ja-JP" altLang="en-US"/>
          </a:p>
        </p:txBody>
      </p:sp>
      <p:sp>
        <p:nvSpPr>
          <p:cNvPr id="3" name="フッター プレースホルダー 2"/>
          <p:cNvSpPr>
            <a:spLocks noGrp="1"/>
          </p:cNvSpPr>
          <p:nvPr>
            <p:ph type="ftr" sz="quarter" idx="11"/>
          </p:nvPr>
        </p:nvSpPr>
        <p:spPr/>
        <p:txBody>
          <a:bodyPr/>
          <a:lstStyle/>
          <a:p>
            <a:r>
              <a:rPr kumimoji="1" lang="en-US" altLang="ja-JP"/>
              <a:t>TNT – Lesson 5</a:t>
            </a:r>
            <a:endParaRPr kumimoji="1" lang="ja-JP" altLang="en-US"/>
          </a:p>
        </p:txBody>
      </p:sp>
      <p:sp>
        <p:nvSpPr>
          <p:cNvPr id="4" name="スライド番号プレースホルダー 3"/>
          <p:cNvSpPr>
            <a:spLocks noGrp="1"/>
          </p:cNvSpPr>
          <p:nvPr>
            <p:ph type="sldNum" sz="quarter" idx="12"/>
          </p:nvPr>
        </p:nvSpPr>
        <p:spPr/>
        <p:txBody>
          <a:bodyPr/>
          <a:lstStyle/>
          <a:p>
            <a:fld id="{F8BE9AD2-DEE8-4C2C-B048-0E3775CA560B}" type="slidenum">
              <a:rPr kumimoji="1" lang="ja-JP" altLang="en-US" smtClean="0"/>
              <a:t>‹#›</a:t>
            </a:fld>
            <a:endParaRPr kumimoji="1" lang="ja-JP" altLang="en-US"/>
          </a:p>
        </p:txBody>
      </p:sp>
    </p:spTree>
    <p:extLst>
      <p:ext uri="{BB962C8B-B14F-4D97-AF65-F5344CB8AC3E}">
        <p14:creationId xmlns:p14="http://schemas.microsoft.com/office/powerpoint/2010/main" val="2093124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9B61653-A279-41ED-93DB-FFE0AE9DF805}" type="datetime1">
              <a:rPr kumimoji="1" lang="ja-JP" altLang="en-US" smtClean="0"/>
              <a:t>2024/11/13</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TNT – Lesson 5</a:t>
            </a:r>
            <a:endParaRPr kumimoji="1" lang="ja-JP" altLang="en-US"/>
          </a:p>
        </p:txBody>
      </p:sp>
      <p:sp>
        <p:nvSpPr>
          <p:cNvPr id="7" name="スライド番号プレースホルダー 6"/>
          <p:cNvSpPr>
            <a:spLocks noGrp="1"/>
          </p:cNvSpPr>
          <p:nvPr>
            <p:ph type="sldNum" sz="quarter" idx="12"/>
          </p:nvPr>
        </p:nvSpPr>
        <p:spPr/>
        <p:txBody>
          <a:bodyPr/>
          <a:lstStyle/>
          <a:p>
            <a:fld id="{F8BE9AD2-DEE8-4C2C-B048-0E3775CA560B}" type="slidenum">
              <a:rPr kumimoji="1" lang="ja-JP" altLang="en-US" smtClean="0"/>
              <a:t>‹#›</a:t>
            </a:fld>
            <a:endParaRPr kumimoji="1" lang="ja-JP" altLang="en-US"/>
          </a:p>
        </p:txBody>
      </p:sp>
    </p:spTree>
    <p:extLst>
      <p:ext uri="{BB962C8B-B14F-4D97-AF65-F5344CB8AC3E}">
        <p14:creationId xmlns:p14="http://schemas.microsoft.com/office/powerpoint/2010/main" val="4102847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E2F2C0C-459A-461F-9579-67B074B7AA1D}" type="datetime1">
              <a:rPr kumimoji="1" lang="ja-JP" altLang="en-US" smtClean="0"/>
              <a:t>2024/11/13</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TNT – Lesson 5</a:t>
            </a:r>
            <a:endParaRPr kumimoji="1" lang="ja-JP" altLang="en-US"/>
          </a:p>
        </p:txBody>
      </p:sp>
      <p:sp>
        <p:nvSpPr>
          <p:cNvPr id="7" name="スライド番号プレースホルダー 6"/>
          <p:cNvSpPr>
            <a:spLocks noGrp="1"/>
          </p:cNvSpPr>
          <p:nvPr>
            <p:ph type="sldNum" sz="quarter" idx="12"/>
          </p:nvPr>
        </p:nvSpPr>
        <p:spPr/>
        <p:txBody>
          <a:bodyPr/>
          <a:lstStyle/>
          <a:p>
            <a:fld id="{F8BE9AD2-DEE8-4C2C-B048-0E3775CA560B}" type="slidenum">
              <a:rPr kumimoji="1" lang="ja-JP" altLang="en-US" smtClean="0"/>
              <a:t>‹#›</a:t>
            </a:fld>
            <a:endParaRPr kumimoji="1" lang="ja-JP" altLang="en-US"/>
          </a:p>
        </p:txBody>
      </p:sp>
    </p:spTree>
    <p:extLst>
      <p:ext uri="{BB962C8B-B14F-4D97-AF65-F5344CB8AC3E}">
        <p14:creationId xmlns:p14="http://schemas.microsoft.com/office/powerpoint/2010/main" val="1062717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26704A-D409-4415-B19F-5CE1CF4310BE}" type="datetime1">
              <a:rPr kumimoji="1" lang="ja-JP" altLang="en-US" smtClean="0"/>
              <a:t>2024/11/13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TNT – Lesson 5</a:t>
            </a:r>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BE9AD2-DEE8-4C2C-B048-0E3775CA560B}" type="slidenum">
              <a:rPr kumimoji="1" lang="ja-JP" altLang="en-US" smtClean="0"/>
              <a:t>‹#›</a:t>
            </a:fld>
            <a:endParaRPr kumimoji="1" lang="ja-JP" altLang="en-US"/>
          </a:p>
        </p:txBody>
      </p:sp>
    </p:spTree>
    <p:extLst>
      <p:ext uri="{BB962C8B-B14F-4D97-AF65-F5344CB8AC3E}">
        <p14:creationId xmlns:p14="http://schemas.microsoft.com/office/powerpoint/2010/main" val="2355784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332656"/>
            <a:ext cx="8280920" cy="1872208"/>
          </a:xfrm>
        </p:spPr>
        <p:txBody>
          <a:bodyPr>
            <a:noAutofit/>
          </a:bodyPr>
          <a:lstStyle/>
          <a:p>
            <a:r>
              <a:rPr lang="en-US" altLang="ja-JP" sz="2800" b="1" dirty="0">
                <a:solidFill>
                  <a:srgbClr val="002060"/>
                </a:solidFill>
              </a:rPr>
              <a:t>Freight and Passengers Transportation</a:t>
            </a:r>
            <a:br>
              <a:rPr lang="en-US" altLang="ja-JP" sz="2800" dirty="0">
                <a:solidFill>
                  <a:srgbClr val="002060"/>
                </a:solidFill>
              </a:rPr>
            </a:br>
            <a:br>
              <a:rPr lang="en-US" altLang="ja-JP" sz="2800" i="1" dirty="0"/>
            </a:br>
            <a:endParaRPr kumimoji="1" lang="ja-JP" altLang="en-US" sz="2800" dirty="0">
              <a:solidFill>
                <a:schemeClr val="tx1">
                  <a:lumMod val="95000"/>
                  <a:lumOff val="5000"/>
                </a:schemeClr>
              </a:solidFill>
            </a:endParaRPr>
          </a:p>
        </p:txBody>
      </p:sp>
      <p:sp>
        <p:nvSpPr>
          <p:cNvPr id="3" name="サブタイトル 2"/>
          <p:cNvSpPr>
            <a:spLocks noGrp="1"/>
          </p:cNvSpPr>
          <p:nvPr>
            <p:ph type="subTitle" idx="1"/>
          </p:nvPr>
        </p:nvSpPr>
        <p:spPr>
          <a:xfrm>
            <a:off x="791580" y="2420888"/>
            <a:ext cx="7560840" cy="2088232"/>
          </a:xfrm>
        </p:spPr>
        <p:txBody>
          <a:bodyPr>
            <a:noAutofit/>
          </a:bodyPr>
          <a:lstStyle/>
          <a:p>
            <a:r>
              <a:rPr lang="en-US" altLang="ja-JP" sz="2800" dirty="0">
                <a:solidFill>
                  <a:srgbClr val="C00000"/>
                </a:solidFill>
              </a:rPr>
              <a:t>Meeting #2</a:t>
            </a:r>
          </a:p>
          <a:p>
            <a:r>
              <a:rPr lang="en-GB" altLang="ja-JP" sz="4800" dirty="0">
                <a:solidFill>
                  <a:srgbClr val="002060"/>
                </a:solidFill>
              </a:rPr>
              <a:t> </a:t>
            </a:r>
            <a:r>
              <a:rPr lang="en-US" altLang="ja-JP" sz="4800">
                <a:solidFill>
                  <a:srgbClr val="002060"/>
                </a:solidFill>
              </a:rPr>
              <a:t> Regulation </a:t>
            </a:r>
            <a:r>
              <a:rPr lang="en-US" altLang="ja-JP" sz="4800" dirty="0">
                <a:solidFill>
                  <a:srgbClr val="002060"/>
                </a:solidFill>
              </a:rPr>
              <a:t>of transportation</a:t>
            </a:r>
          </a:p>
        </p:txBody>
      </p:sp>
      <p:sp>
        <p:nvSpPr>
          <p:cNvPr id="4" name="サブタイトル 2"/>
          <p:cNvSpPr txBox="1">
            <a:spLocks/>
          </p:cNvSpPr>
          <p:nvPr/>
        </p:nvSpPr>
        <p:spPr>
          <a:xfrm>
            <a:off x="467544" y="4318139"/>
            <a:ext cx="8136904" cy="1775157"/>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endParaRPr lang="en-US" altLang="ja-JP" sz="1800" dirty="0">
              <a:solidFill>
                <a:srgbClr val="00206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4179786582"/>
              </p:ext>
            </p:extLst>
          </p:nvPr>
        </p:nvGraphicFramePr>
        <p:xfrm>
          <a:off x="899592" y="5013176"/>
          <a:ext cx="6912768" cy="1463040"/>
        </p:xfrm>
        <a:graphic>
          <a:graphicData uri="http://schemas.openxmlformats.org/drawingml/2006/table">
            <a:tbl>
              <a:tblPr firstRow="1" bandRow="1">
                <a:tableStyleId>{2D5ABB26-0587-4C30-8999-92F81FD0307C}</a:tableStyleId>
              </a:tblPr>
              <a:tblGrid>
                <a:gridCol w="2493129">
                  <a:extLst>
                    <a:ext uri="{9D8B030D-6E8A-4147-A177-3AD203B41FA5}">
                      <a16:colId xmlns:a16="http://schemas.microsoft.com/office/drawing/2014/main" val="20000"/>
                    </a:ext>
                  </a:extLst>
                </a:gridCol>
                <a:gridCol w="4419639">
                  <a:extLst>
                    <a:ext uri="{9D8B030D-6E8A-4147-A177-3AD203B41FA5}">
                      <a16:colId xmlns:a16="http://schemas.microsoft.com/office/drawing/2014/main" val="20001"/>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800" i="1" u="none" dirty="0">
                        <a:solidFill>
                          <a:srgbClr val="00206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2800" u="none" dirty="0"/>
                    </a:p>
                  </a:txBody>
                  <a:tcPr/>
                </a:tc>
                <a:extLst>
                  <a:ext uri="{0D108BD9-81ED-4DB2-BD59-A6C34878D82A}">
                    <a16:rowId xmlns:a16="http://schemas.microsoft.com/office/drawing/2014/main" val="10000"/>
                  </a:ext>
                </a:extLst>
              </a:tr>
              <a:tr h="370840">
                <a:tc>
                  <a:txBody>
                    <a:bodyPr/>
                    <a:lstStyle/>
                    <a:p>
                      <a:pPr algn="r"/>
                      <a:r>
                        <a:rPr lang="en-US" altLang="ja-JP" sz="2800" u="none" dirty="0">
                          <a:solidFill>
                            <a:srgbClr val="C00000"/>
                          </a:solidFill>
                        </a:rPr>
                        <a:t>Lecturer:</a:t>
                      </a:r>
                      <a:endParaRPr kumimoji="1" lang="ja-JP" altLang="en-US" sz="2800" u="none" dirty="0">
                        <a:solidFill>
                          <a:srgbClr val="C00000"/>
                        </a:solidFill>
                      </a:endParaRPr>
                    </a:p>
                  </a:txBody>
                  <a:tcPr/>
                </a:tc>
                <a:tc>
                  <a:txBody>
                    <a:bodyPr/>
                    <a:lstStyle/>
                    <a:p>
                      <a:r>
                        <a:rPr lang="en-US" altLang="ja-JP" sz="2800" u="none" dirty="0"/>
                        <a:t>Ph.D. </a:t>
                      </a:r>
                      <a:r>
                        <a:rPr lang="en-US" altLang="ja-JP" sz="2800" u="none" dirty="0" err="1"/>
                        <a:t>ing</a:t>
                      </a:r>
                      <a:r>
                        <a:rPr lang="en-US" altLang="ja-JP" sz="2800" u="none" dirty="0"/>
                        <a:t>. Aleksandrs </a:t>
                      </a:r>
                      <a:r>
                        <a:rPr lang="en-US" altLang="ja-JP" sz="2800" u="none" dirty="0" err="1"/>
                        <a:t>Kotlars</a:t>
                      </a:r>
                      <a:endParaRPr lang="en-US" altLang="ja-JP" sz="2800" u="none" dirty="0"/>
                    </a:p>
                    <a:p>
                      <a:endParaRPr kumimoji="1" lang="ja-JP" altLang="en-US" sz="2800" u="none"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101082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2D4120-E66A-1BAA-078D-68C9ECA0CEB9}"/>
            </a:ext>
          </a:extLst>
        </p:cNvPr>
        <p:cNvGrpSpPr/>
        <p:nvPr/>
      </p:nvGrpSpPr>
      <p:grpSpPr>
        <a:xfrm>
          <a:off x="0" y="0"/>
          <a:ext cx="0" cy="0"/>
          <a:chOff x="0" y="0"/>
          <a:chExt cx="0" cy="0"/>
        </a:xfrm>
      </p:grpSpPr>
      <p:sp>
        <p:nvSpPr>
          <p:cNvPr id="7" name="Title 3">
            <a:extLst>
              <a:ext uri="{FF2B5EF4-FFF2-40B4-BE49-F238E27FC236}">
                <a16:creationId xmlns:a16="http://schemas.microsoft.com/office/drawing/2014/main" id="{95EFA1DA-5940-E90E-57F8-F3B74D890687}"/>
              </a:ext>
            </a:extLst>
          </p:cNvPr>
          <p:cNvSpPr txBox="1">
            <a:spLocks/>
          </p:cNvSpPr>
          <p:nvPr/>
        </p:nvSpPr>
        <p:spPr>
          <a:xfrm>
            <a:off x="457200" y="11959"/>
            <a:ext cx="8229600" cy="72008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4000" b="1" dirty="0">
                <a:solidFill>
                  <a:srgbClr val="C00000"/>
                </a:solidFill>
              </a:rPr>
              <a:t>Practical exercise</a:t>
            </a:r>
          </a:p>
        </p:txBody>
      </p:sp>
      <p:sp>
        <p:nvSpPr>
          <p:cNvPr id="2" name="TextBox 1">
            <a:extLst>
              <a:ext uri="{FF2B5EF4-FFF2-40B4-BE49-F238E27FC236}">
                <a16:creationId xmlns:a16="http://schemas.microsoft.com/office/drawing/2014/main" id="{3267E19B-B257-13BD-E193-E05D8F951B08}"/>
              </a:ext>
            </a:extLst>
          </p:cNvPr>
          <p:cNvSpPr txBox="1"/>
          <p:nvPr/>
        </p:nvSpPr>
        <p:spPr>
          <a:xfrm>
            <a:off x="323528" y="836712"/>
            <a:ext cx="8496944" cy="3373359"/>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a:t>Organize in 2 groups.</a:t>
            </a:r>
          </a:p>
          <a:p>
            <a:pPr marL="285750" indent="-285750">
              <a:lnSpc>
                <a:spcPct val="150000"/>
              </a:lnSpc>
              <a:buFont typeface="Arial" panose="020B0604020202020204" pitchFamily="34" charset="0"/>
              <a:buChar char="•"/>
            </a:pPr>
            <a:r>
              <a:rPr lang="en-US" dirty="0"/>
              <a:t>Each group will be assigned 6 questions related to regulation of freight transportation.</a:t>
            </a:r>
          </a:p>
          <a:p>
            <a:pPr marL="285750" indent="-285750">
              <a:lnSpc>
                <a:spcPct val="150000"/>
              </a:lnSpc>
              <a:buFont typeface="Arial" panose="020B0604020202020204" pitchFamily="34" charset="0"/>
              <a:buChar char="•"/>
            </a:pPr>
            <a:r>
              <a:rPr lang="en-US" dirty="0"/>
              <a:t>Use materials published in Moodle to prepare answers on question, as well as any additional information you may find.</a:t>
            </a:r>
          </a:p>
          <a:p>
            <a:pPr marL="285750" indent="-285750">
              <a:lnSpc>
                <a:spcPct val="150000"/>
              </a:lnSpc>
              <a:buFont typeface="Arial" panose="020B0604020202020204" pitchFamily="34" charset="0"/>
              <a:buChar char="•"/>
            </a:pPr>
            <a:r>
              <a:rPr lang="en-US" dirty="0"/>
              <a:t>Prepare a short presentation (~ 6 slides) to explain to the audience your discoveries.</a:t>
            </a:r>
          </a:p>
          <a:p>
            <a:pPr marL="285750" indent="-285750">
              <a:lnSpc>
                <a:spcPct val="150000"/>
              </a:lnSpc>
              <a:buFont typeface="Arial" panose="020B0604020202020204" pitchFamily="34" charset="0"/>
              <a:buChar char="•"/>
            </a:pPr>
            <a:r>
              <a:rPr lang="en-US" dirty="0"/>
              <a:t>Time for preparation ~ 45 min.</a:t>
            </a:r>
          </a:p>
          <a:p>
            <a:pPr marL="285750" indent="-285750">
              <a:lnSpc>
                <a:spcPct val="150000"/>
              </a:lnSpc>
              <a:buFont typeface="Arial" panose="020B0604020202020204" pitchFamily="34" charset="0"/>
              <a:buChar char="•"/>
            </a:pPr>
            <a:r>
              <a:rPr lang="en-US" dirty="0"/>
              <a:t>Your presentation is expected to be ~15 – 20 min.</a:t>
            </a:r>
          </a:p>
          <a:p>
            <a:pPr>
              <a:lnSpc>
                <a:spcPct val="150000"/>
              </a:lnSpc>
            </a:pPr>
            <a:endParaRPr lang="en-US" dirty="0"/>
          </a:p>
        </p:txBody>
      </p:sp>
      <p:sp>
        <p:nvSpPr>
          <p:cNvPr id="3" name="Explosion 1 2">
            <a:extLst>
              <a:ext uri="{FF2B5EF4-FFF2-40B4-BE49-F238E27FC236}">
                <a16:creationId xmlns:a16="http://schemas.microsoft.com/office/drawing/2014/main" id="{932A793B-DB74-5901-92D3-8BA9C7094EB7}"/>
              </a:ext>
            </a:extLst>
          </p:cNvPr>
          <p:cNvSpPr/>
          <p:nvPr/>
        </p:nvSpPr>
        <p:spPr>
          <a:xfrm>
            <a:off x="8172400" y="81659"/>
            <a:ext cx="792088" cy="648072"/>
          </a:xfrm>
          <a:prstGeom prst="irregularSeal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5918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D7E8A-2609-AE64-7B06-A6D8F590731C}"/>
            </a:ext>
          </a:extLst>
        </p:cNvPr>
        <p:cNvGrpSpPr/>
        <p:nvPr/>
      </p:nvGrpSpPr>
      <p:grpSpPr>
        <a:xfrm>
          <a:off x="0" y="0"/>
          <a:ext cx="0" cy="0"/>
          <a:chOff x="0" y="0"/>
          <a:chExt cx="0" cy="0"/>
        </a:xfrm>
      </p:grpSpPr>
      <p:sp>
        <p:nvSpPr>
          <p:cNvPr id="7" name="Title 3">
            <a:extLst>
              <a:ext uri="{FF2B5EF4-FFF2-40B4-BE49-F238E27FC236}">
                <a16:creationId xmlns:a16="http://schemas.microsoft.com/office/drawing/2014/main" id="{4FB7D430-C9AB-A011-DDD6-80E88E2788BE}"/>
              </a:ext>
            </a:extLst>
          </p:cNvPr>
          <p:cNvSpPr txBox="1">
            <a:spLocks/>
          </p:cNvSpPr>
          <p:nvPr/>
        </p:nvSpPr>
        <p:spPr>
          <a:xfrm>
            <a:off x="457200" y="11959"/>
            <a:ext cx="8229600" cy="72008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4000" b="1" dirty="0">
                <a:solidFill>
                  <a:srgbClr val="C00000"/>
                </a:solidFill>
              </a:rPr>
              <a:t>Practical exercise</a:t>
            </a:r>
          </a:p>
        </p:txBody>
      </p:sp>
      <p:sp>
        <p:nvSpPr>
          <p:cNvPr id="3" name="Explosion 1 2">
            <a:extLst>
              <a:ext uri="{FF2B5EF4-FFF2-40B4-BE49-F238E27FC236}">
                <a16:creationId xmlns:a16="http://schemas.microsoft.com/office/drawing/2014/main" id="{E1D03329-0AE9-E588-D158-837B33D8E7B1}"/>
              </a:ext>
            </a:extLst>
          </p:cNvPr>
          <p:cNvSpPr/>
          <p:nvPr/>
        </p:nvSpPr>
        <p:spPr>
          <a:xfrm>
            <a:off x="8172400" y="81659"/>
            <a:ext cx="792088" cy="648072"/>
          </a:xfrm>
          <a:prstGeom prst="irregularSeal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3">
            <a:extLst>
              <a:ext uri="{FF2B5EF4-FFF2-40B4-BE49-F238E27FC236}">
                <a16:creationId xmlns:a16="http://schemas.microsoft.com/office/drawing/2014/main" id="{5E483998-9922-88F5-C39E-20528B77FBB4}"/>
              </a:ext>
            </a:extLst>
          </p:cNvPr>
          <p:cNvGraphicFramePr>
            <a:graphicFrameLocks noGrp="1"/>
          </p:cNvGraphicFramePr>
          <p:nvPr>
            <p:extLst>
              <p:ext uri="{D42A27DB-BD31-4B8C-83A1-F6EECF244321}">
                <p14:modId xmlns:p14="http://schemas.microsoft.com/office/powerpoint/2010/main" val="4246869267"/>
              </p:ext>
            </p:extLst>
          </p:nvPr>
        </p:nvGraphicFramePr>
        <p:xfrm>
          <a:off x="0" y="998961"/>
          <a:ext cx="9144000" cy="5450840"/>
        </p:xfrm>
        <a:graphic>
          <a:graphicData uri="http://schemas.openxmlformats.org/drawingml/2006/table">
            <a:tbl>
              <a:tblPr firstRow="1" bandRow="1">
                <a:tableStyleId>{5C22544A-7EE6-4342-B048-85BDC9FD1C3A}</a:tableStyleId>
              </a:tblPr>
              <a:tblGrid>
                <a:gridCol w="899592">
                  <a:extLst>
                    <a:ext uri="{9D8B030D-6E8A-4147-A177-3AD203B41FA5}">
                      <a16:colId xmlns:a16="http://schemas.microsoft.com/office/drawing/2014/main" val="3108616935"/>
                    </a:ext>
                  </a:extLst>
                </a:gridCol>
                <a:gridCol w="4104456">
                  <a:extLst>
                    <a:ext uri="{9D8B030D-6E8A-4147-A177-3AD203B41FA5}">
                      <a16:colId xmlns:a16="http://schemas.microsoft.com/office/drawing/2014/main" val="2584970053"/>
                    </a:ext>
                  </a:extLst>
                </a:gridCol>
                <a:gridCol w="4139952">
                  <a:extLst>
                    <a:ext uri="{9D8B030D-6E8A-4147-A177-3AD203B41FA5}">
                      <a16:colId xmlns:a16="http://schemas.microsoft.com/office/drawing/2014/main" val="1422812276"/>
                    </a:ext>
                  </a:extLst>
                </a:gridCol>
              </a:tblGrid>
              <a:tr h="370840">
                <a:tc>
                  <a:txBody>
                    <a:bodyPr/>
                    <a:lstStyle/>
                    <a:p>
                      <a:r>
                        <a:rPr lang="en-US" sz="1300" dirty="0"/>
                        <a:t>Questions</a:t>
                      </a:r>
                    </a:p>
                  </a:txBody>
                  <a:tcPr/>
                </a:tc>
                <a:tc>
                  <a:txBody>
                    <a:bodyPr/>
                    <a:lstStyle/>
                    <a:p>
                      <a:r>
                        <a:rPr lang="en-US" sz="1300" dirty="0"/>
                        <a:t>Group 1</a:t>
                      </a:r>
                    </a:p>
                  </a:txBody>
                  <a:tcPr/>
                </a:tc>
                <a:tc>
                  <a:txBody>
                    <a:bodyPr/>
                    <a:lstStyle/>
                    <a:p>
                      <a:r>
                        <a:rPr lang="en-US" sz="1300" dirty="0"/>
                        <a:t>Group 2</a:t>
                      </a:r>
                    </a:p>
                  </a:txBody>
                  <a:tcPr/>
                </a:tc>
                <a:extLst>
                  <a:ext uri="{0D108BD9-81ED-4DB2-BD59-A6C34878D82A}">
                    <a16:rowId xmlns:a16="http://schemas.microsoft.com/office/drawing/2014/main" val="3404158795"/>
                  </a:ext>
                </a:extLst>
              </a:tr>
              <a:tr h="370840">
                <a:tc>
                  <a:txBody>
                    <a:bodyPr/>
                    <a:lstStyle/>
                    <a:p>
                      <a:r>
                        <a:rPr lang="en-US" sz="1300" b="1" dirty="0"/>
                        <a:t>Modality</a:t>
                      </a:r>
                    </a:p>
                  </a:txBody>
                  <a:tcPr/>
                </a:tc>
                <a:tc>
                  <a:txBody>
                    <a:bodyPr/>
                    <a:lstStyle/>
                    <a:p>
                      <a:r>
                        <a:rPr lang="en-US" sz="1300" b="1" dirty="0"/>
                        <a:t>Road freight, rail freight</a:t>
                      </a:r>
                    </a:p>
                  </a:txBody>
                  <a:tcPr/>
                </a:tc>
                <a:tc>
                  <a:txBody>
                    <a:bodyPr/>
                    <a:lstStyle/>
                    <a:p>
                      <a:r>
                        <a:rPr lang="en-US" sz="1300" b="1" dirty="0"/>
                        <a:t>Sea freight, air freight</a:t>
                      </a:r>
                    </a:p>
                  </a:txBody>
                  <a:tcPr/>
                </a:tc>
                <a:extLst>
                  <a:ext uri="{0D108BD9-81ED-4DB2-BD59-A6C34878D82A}">
                    <a16:rowId xmlns:a16="http://schemas.microsoft.com/office/drawing/2014/main" val="3653776035"/>
                  </a:ext>
                </a:extLst>
              </a:tr>
              <a:tr h="370840">
                <a:tc>
                  <a:txBody>
                    <a:bodyPr/>
                    <a:lstStyle/>
                    <a:p>
                      <a:pPr algn="ctr"/>
                      <a:r>
                        <a:rPr lang="en-US" sz="1300" dirty="0"/>
                        <a:t>1</a:t>
                      </a:r>
                    </a:p>
                  </a:txBody>
                  <a:tcPr/>
                </a:tc>
                <a:tc>
                  <a:txBody>
                    <a:bodyPr/>
                    <a:lstStyle/>
                    <a:p>
                      <a:r>
                        <a:rPr lang="en-US" sz="1300" dirty="0"/>
                        <a:t>How would you describe the need for regulation in international freight transport and what aspects are regulated?</a:t>
                      </a:r>
                    </a:p>
                  </a:txBody>
                  <a:tcPr/>
                </a:tc>
                <a:tc>
                  <a:txBody>
                    <a:bodyPr/>
                    <a:lstStyle/>
                    <a:p>
                      <a:r>
                        <a:rPr lang="en-US" sz="1300" dirty="0"/>
                        <a:t>How would you describe the need for regulation in international freight transport and what aspects are regulated?</a:t>
                      </a:r>
                    </a:p>
                  </a:txBody>
                  <a:tcPr/>
                </a:tc>
                <a:extLst>
                  <a:ext uri="{0D108BD9-81ED-4DB2-BD59-A6C34878D82A}">
                    <a16:rowId xmlns:a16="http://schemas.microsoft.com/office/drawing/2014/main" val="1560318632"/>
                  </a:ext>
                </a:extLst>
              </a:tr>
              <a:tr h="370840">
                <a:tc>
                  <a:txBody>
                    <a:bodyPr/>
                    <a:lstStyle/>
                    <a:p>
                      <a:pPr algn="ctr"/>
                      <a:r>
                        <a:rPr lang="en-US" sz="1300" dirty="0"/>
                        <a:t>2</a:t>
                      </a:r>
                    </a:p>
                  </a:txBody>
                  <a:tcPr/>
                </a:tc>
                <a:tc>
                  <a:txBody>
                    <a:bodyPr/>
                    <a:lstStyle/>
                    <a:p>
                      <a:r>
                        <a:rPr lang="en-US" sz="1300" dirty="0"/>
                        <a:t>What are SDRs (Special Drawing Rights) and how do they help regulate the international transport of goods?</a:t>
                      </a:r>
                    </a:p>
                  </a:txBody>
                  <a:tcPr/>
                </a:tc>
                <a:tc>
                  <a:txBody>
                    <a:bodyPr/>
                    <a:lstStyle/>
                    <a:p>
                      <a:r>
                        <a:rPr lang="en-US" sz="1300" dirty="0"/>
                        <a:t>What are SDRs (Special Drawing Rights) and how do they help regulate the international transport of goods?</a:t>
                      </a:r>
                    </a:p>
                  </a:txBody>
                  <a:tcPr/>
                </a:tc>
                <a:extLst>
                  <a:ext uri="{0D108BD9-81ED-4DB2-BD59-A6C34878D82A}">
                    <a16:rowId xmlns:a16="http://schemas.microsoft.com/office/drawing/2014/main" val="3030142817"/>
                  </a:ext>
                </a:extLst>
              </a:tr>
              <a:tr h="370840">
                <a:tc>
                  <a:txBody>
                    <a:bodyPr/>
                    <a:lstStyle/>
                    <a:p>
                      <a:pPr algn="ctr"/>
                      <a:r>
                        <a:rPr lang="en-US" sz="1300" dirty="0"/>
                        <a:t>3</a:t>
                      </a:r>
                    </a:p>
                  </a:txBody>
                  <a:tcPr/>
                </a:tc>
                <a:tc>
                  <a:txBody>
                    <a:bodyPr/>
                    <a:lstStyle/>
                    <a:p>
                      <a:r>
                        <a:rPr lang="en-US" sz="1300" dirty="0"/>
                        <a:t>Name the main regulatory conventions/regulations in the field of road and rail freight transport and the main purpose of these conventions/regulations?</a:t>
                      </a:r>
                    </a:p>
                  </a:txBody>
                  <a:tcPr/>
                </a:tc>
                <a:tc>
                  <a:txBody>
                    <a:bodyPr/>
                    <a:lstStyle/>
                    <a:p>
                      <a:r>
                        <a:rPr lang="en-US" sz="1300" dirty="0"/>
                        <a:t>Name the main regulatory conventions/regulations in the field of maritime and air freight transport and the main purpose of these conventions/regulations?</a:t>
                      </a:r>
                    </a:p>
                  </a:txBody>
                  <a:tcPr/>
                </a:tc>
                <a:extLst>
                  <a:ext uri="{0D108BD9-81ED-4DB2-BD59-A6C34878D82A}">
                    <a16:rowId xmlns:a16="http://schemas.microsoft.com/office/drawing/2014/main" val="1502968407"/>
                  </a:ext>
                </a:extLst>
              </a:tr>
              <a:tr h="370840">
                <a:tc>
                  <a:txBody>
                    <a:bodyPr/>
                    <a:lstStyle/>
                    <a:p>
                      <a:pPr algn="ctr"/>
                      <a:r>
                        <a:rPr lang="en-US" sz="1300" dirty="0"/>
                        <a:t>4</a:t>
                      </a:r>
                    </a:p>
                  </a:txBody>
                  <a:tcPr/>
                </a:tc>
                <a:tc>
                  <a:txBody>
                    <a:bodyPr/>
                    <a:lstStyle/>
                    <a:p>
                      <a:r>
                        <a:rPr lang="en-US" sz="1300" dirty="0"/>
                        <a:t>What are the main prerequisites for applying the CMR, COTIF and CIM Conventions? In what specific cases can the Conventions not be used?</a:t>
                      </a:r>
                    </a:p>
                  </a:txBody>
                  <a:tcPr/>
                </a:tc>
                <a:tc>
                  <a:txBody>
                    <a:bodyPr/>
                    <a:lstStyle/>
                    <a:p>
                      <a:r>
                        <a:rPr lang="en-US" sz="1300" dirty="0"/>
                        <a:t>What are the main preconditions for applying the Warsaw Convention? What are the main preconditions for the application of the Hague-Visby rules?</a:t>
                      </a:r>
                    </a:p>
                  </a:txBody>
                  <a:tcPr/>
                </a:tc>
                <a:extLst>
                  <a:ext uri="{0D108BD9-81ED-4DB2-BD59-A6C34878D82A}">
                    <a16:rowId xmlns:a16="http://schemas.microsoft.com/office/drawing/2014/main" val="312321959"/>
                  </a:ext>
                </a:extLst>
              </a:tr>
              <a:tr h="370840">
                <a:tc>
                  <a:txBody>
                    <a:bodyPr/>
                    <a:lstStyle/>
                    <a:p>
                      <a:pPr algn="ctr"/>
                      <a:r>
                        <a:rPr lang="en-US" sz="1300" dirty="0"/>
                        <a:t>5</a:t>
                      </a:r>
                    </a:p>
                  </a:txBody>
                  <a:tcPr/>
                </a:tc>
                <a:tc>
                  <a:txBody>
                    <a:bodyPr/>
                    <a:lstStyle/>
                    <a:p>
                      <a:r>
                        <a:rPr lang="en-US" sz="1300" dirty="0"/>
                        <a:t>What are the main obligations and responsibilities of shippers (customers) and carriers under the CMR Convention? What are the main obligations and responsibilities of the consignor and the railway authorities under COTIF/CIM?</a:t>
                      </a:r>
                    </a:p>
                  </a:txBody>
                  <a:tcPr/>
                </a:tc>
                <a:tc>
                  <a:txBody>
                    <a:bodyPr/>
                    <a:lstStyle/>
                    <a:p>
                      <a:r>
                        <a:rPr lang="en-US" sz="1300" dirty="0"/>
                        <a:t>What are the main duties and responsibilities of the consignor and the carrier under the Warsaw Convention? What are the main duties and responsibilities of the consignor and the carrier under the Hague-Visby Rules?</a:t>
                      </a:r>
                    </a:p>
                  </a:txBody>
                  <a:tcPr/>
                </a:tc>
                <a:extLst>
                  <a:ext uri="{0D108BD9-81ED-4DB2-BD59-A6C34878D82A}">
                    <a16:rowId xmlns:a16="http://schemas.microsoft.com/office/drawing/2014/main" val="2882051218"/>
                  </a:ext>
                </a:extLst>
              </a:tr>
              <a:tr h="370840">
                <a:tc>
                  <a:txBody>
                    <a:bodyPr/>
                    <a:lstStyle/>
                    <a:p>
                      <a:pPr algn="ctr"/>
                      <a:r>
                        <a:rPr lang="en-US" sz="1300" dirty="0"/>
                        <a:t>6</a:t>
                      </a:r>
                    </a:p>
                  </a:txBody>
                  <a:tcPr/>
                </a:tc>
                <a:tc>
                  <a:txBody>
                    <a:bodyPr/>
                    <a:lstStyle/>
                    <a:p>
                      <a:r>
                        <a:rPr lang="en-US" sz="1300" dirty="0"/>
                        <a:t>What is the main objective of the "Good Distribution Practice" Regulation? What are the main risks to be managed under the Good Distribution Practice Regulation?</a:t>
                      </a:r>
                    </a:p>
                  </a:txBody>
                  <a:tcPr/>
                </a:tc>
                <a:tc>
                  <a:txBody>
                    <a:bodyPr/>
                    <a:lstStyle/>
                    <a:p>
                      <a:r>
                        <a:rPr lang="en-US" sz="1300" dirty="0"/>
                        <a:t>What information is mandatory for a freight forwarder to </a:t>
                      </a:r>
                      <a:r>
                        <a:rPr lang="en-US" sz="1300" dirty="0" err="1"/>
                        <a:t>organise</a:t>
                      </a:r>
                      <a:r>
                        <a:rPr lang="en-US" sz="1300" dirty="0"/>
                        <a:t> the transport of medical goods according to the Good Distribution Practice? According to the Good Distribution Practice, what is the purpose of supplier qualification and freight forwarder customer qualification?</a:t>
                      </a:r>
                    </a:p>
                  </a:txBody>
                  <a:tcPr/>
                </a:tc>
                <a:extLst>
                  <a:ext uri="{0D108BD9-81ED-4DB2-BD59-A6C34878D82A}">
                    <a16:rowId xmlns:a16="http://schemas.microsoft.com/office/drawing/2014/main" val="893816881"/>
                  </a:ext>
                </a:extLst>
              </a:tr>
            </a:tbl>
          </a:graphicData>
        </a:graphic>
      </p:graphicFrame>
    </p:spTree>
    <p:extLst>
      <p:ext uri="{BB962C8B-B14F-4D97-AF65-F5344CB8AC3E}">
        <p14:creationId xmlns:p14="http://schemas.microsoft.com/office/powerpoint/2010/main" val="3756808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449</Words>
  <Application>Microsoft Macintosh PowerPoint</Application>
  <PresentationFormat>On-screen Show (4:3)</PresentationFormat>
  <Paragraphs>39</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​​テーマ</vt:lpstr>
      <vt:lpstr>Freight and Passengers Transportation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2017-07-19T13:08:51Z</dcterms:created>
  <dcterms:modified xsi:type="dcterms:W3CDTF">2024-11-13T08:01:30Z</dcterms:modified>
</cp:coreProperties>
</file>