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6"/>
  </p:notesMasterIdLst>
  <p:handoutMasterIdLst>
    <p:handoutMasterId r:id="rId47"/>
  </p:handoutMasterIdLst>
  <p:sldIdLst>
    <p:sldId id="433" r:id="rId2"/>
    <p:sldId id="349" r:id="rId3"/>
    <p:sldId id="350" r:id="rId4"/>
    <p:sldId id="354" r:id="rId5"/>
    <p:sldId id="351" r:id="rId6"/>
    <p:sldId id="405" r:id="rId7"/>
    <p:sldId id="406" r:id="rId8"/>
    <p:sldId id="407" r:id="rId9"/>
    <p:sldId id="408" r:id="rId10"/>
    <p:sldId id="409" r:id="rId11"/>
    <p:sldId id="410" r:id="rId12"/>
    <p:sldId id="412" r:id="rId13"/>
    <p:sldId id="411" r:id="rId14"/>
    <p:sldId id="413" r:id="rId15"/>
    <p:sldId id="414" r:id="rId16"/>
    <p:sldId id="415" r:id="rId17"/>
    <p:sldId id="416" r:id="rId18"/>
    <p:sldId id="417" r:id="rId19"/>
    <p:sldId id="418" r:id="rId20"/>
    <p:sldId id="419" r:id="rId21"/>
    <p:sldId id="420" r:id="rId22"/>
    <p:sldId id="421" r:id="rId23"/>
    <p:sldId id="422" r:id="rId24"/>
    <p:sldId id="434" r:id="rId25"/>
    <p:sldId id="435" r:id="rId26"/>
    <p:sldId id="423" r:id="rId27"/>
    <p:sldId id="436" r:id="rId28"/>
    <p:sldId id="424" r:id="rId29"/>
    <p:sldId id="425" r:id="rId30"/>
    <p:sldId id="437" r:id="rId31"/>
    <p:sldId id="438" r:id="rId32"/>
    <p:sldId id="426" r:id="rId33"/>
    <p:sldId id="427" r:id="rId34"/>
    <p:sldId id="358" r:id="rId35"/>
    <p:sldId id="428" r:id="rId36"/>
    <p:sldId id="429" r:id="rId37"/>
    <p:sldId id="360" r:id="rId38"/>
    <p:sldId id="395" r:id="rId39"/>
    <p:sldId id="397" r:id="rId40"/>
    <p:sldId id="399" r:id="rId41"/>
    <p:sldId id="400" r:id="rId42"/>
    <p:sldId id="430" r:id="rId43"/>
    <p:sldId id="401" r:id="rId44"/>
    <p:sldId id="403" r:id="rId4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E8"/>
    <a:srgbClr val="E8E3F7"/>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3212" autoAdjust="0"/>
  </p:normalViewPr>
  <p:slideViewPr>
    <p:cSldViewPr>
      <p:cViewPr varScale="1">
        <p:scale>
          <a:sx n="61" d="100"/>
          <a:sy n="61" d="100"/>
        </p:scale>
        <p:origin x="1014" y="66"/>
      </p:cViewPr>
      <p:guideLst>
        <p:guide orient="horz" pos="2160"/>
        <p:guide pos="2880"/>
      </p:guideLst>
    </p:cSldViewPr>
  </p:slideViewPr>
  <p:outlineViewPr>
    <p:cViewPr>
      <p:scale>
        <a:sx n="33" d="100"/>
        <a:sy n="33" d="100"/>
      </p:scale>
      <p:origin x="0" y="153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8810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According to the functions approach, managers perform certain activities or functions as they efficiently and effectively coordinate the work of others. What are these functions? Henri Fayol, a French businessman, first proposed in the early part of the twentieth century that all managers perform five functions: planning, organizing, 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79121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As managers engage in </a:t>
            </a:r>
            <a:r>
              <a:rPr lang="en-US" b="1" dirty="0" smtClean="0">
                <a:cs typeface="Arial" charset="0"/>
              </a:rPr>
              <a:t>planning</a:t>
            </a:r>
            <a:r>
              <a:rPr lang="en-US" dirty="0" smtClean="0">
                <a:cs typeface="Arial" charset="0"/>
              </a:rPr>
              <a:t>, they set goals, establish strategies for achieving those goals, and develop plans to integrate and coordinate activities.</a:t>
            </a:r>
          </a:p>
          <a:p>
            <a:pPr eaLnBrk="1" hangingPunct="1"/>
            <a:endParaRPr lang="en-US" dirty="0" smtClean="0">
              <a:cs typeface="Arial" charset="0"/>
            </a:endParaRPr>
          </a:p>
          <a:p>
            <a:pPr eaLnBrk="1" hangingPunct="1"/>
            <a:r>
              <a:rPr lang="en-US" dirty="0" smtClean="0">
                <a:cs typeface="Arial" charset="0"/>
              </a:rPr>
              <a:t>When managers organize, they determine what tasks are to be done, who is to do them, how the tasks are to be grouped, who reports</a:t>
            </a:r>
            <a:r>
              <a:rPr lang="en-US" baseline="0" dirty="0" smtClean="0">
                <a:cs typeface="Arial" charset="0"/>
              </a:rPr>
              <a:t> </a:t>
            </a:r>
            <a:r>
              <a:rPr lang="en-US" dirty="0" smtClean="0">
                <a:cs typeface="Arial" charset="0"/>
              </a:rPr>
              <a:t>to whom, and where decisions are to be made.</a:t>
            </a:r>
          </a:p>
          <a:p>
            <a:pPr eaLnBrk="1" hangingPunct="1"/>
            <a:endParaRPr lang="en-US" dirty="0" smtClean="0">
              <a:cs typeface="Arial" charset="0"/>
            </a:endParaRPr>
          </a:p>
          <a:p>
            <a:pPr eaLnBrk="1" hangingPunct="1"/>
            <a:r>
              <a:rPr lang="en-US" dirty="0" smtClean="0">
                <a:cs typeface="Arial" charset="0"/>
              </a:rPr>
              <a:t>When managers motivate subordinates, help resolve work group conflicts, influence individuals or teams as they work, select the most effective communication</a:t>
            </a:r>
          </a:p>
          <a:p>
            <a:pPr eaLnBrk="1" hangingPunct="1"/>
            <a:r>
              <a:rPr lang="en-US" dirty="0" smtClean="0">
                <a:cs typeface="Arial" charset="0"/>
              </a:rP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dirty="0" smtClean="0">
              <a:cs typeface="Arial" charset="0"/>
            </a:endParaRPr>
          </a:p>
          <a:p>
            <a:pPr eaLnBrk="1" hangingPunct="1"/>
            <a:r>
              <a:rPr lang="en-US" dirty="0" smtClean="0">
                <a:cs typeface="Arial" charset="0"/>
              </a:rPr>
              <a:t>This process of monitoring, comparing, and correcting is the controlling function.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221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Henry Mintzberg, a well-known management researcher, studied actual managers at work. In his first comprehensive study, Mintzberg concluded that what managers do</a:t>
            </a:r>
            <a:r>
              <a:rPr lang="en-US" baseline="0" dirty="0" smtClean="0">
                <a:cs typeface="Arial" charset="0"/>
              </a:rPr>
              <a:t> </a:t>
            </a:r>
            <a:r>
              <a:rPr lang="en-US" dirty="0" smtClean="0">
                <a:cs typeface="Arial" charset="0"/>
              </a:rPr>
              <a:t>can best be described by looking at the managerial roles they engage in at work. The term </a:t>
            </a:r>
            <a:r>
              <a:rPr lang="en-US" b="1" dirty="0" smtClean="0">
                <a:cs typeface="Arial" charset="0"/>
              </a:rPr>
              <a:t>managerial roles </a:t>
            </a:r>
            <a:r>
              <a:rPr lang="en-US" dirty="0" smtClean="0">
                <a:cs typeface="Arial" charset="0"/>
              </a:rPr>
              <a:t>refers to specific actions or behaviors expected of, and exhibited</a:t>
            </a:r>
            <a:r>
              <a:rPr lang="en-US" baseline="0" dirty="0" smtClean="0">
                <a:cs typeface="Arial" charset="0"/>
              </a:rPr>
              <a:t> </a:t>
            </a:r>
            <a:r>
              <a:rPr lang="en-US" dirty="0" smtClean="0">
                <a:cs typeface="Arial" charset="0"/>
              </a:rPr>
              <a:t>by, a manager.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56390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As shown in Exhibit 1-5, these 10 roles are grouped around interpersonal relationships, the transfer of information, and decision-making.</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interpersonal roles </a:t>
            </a:r>
            <a:r>
              <a:rPr lang="en-US" dirty="0" smtClean="0">
                <a:cs typeface="Arial" charset="0"/>
              </a:rPr>
              <a:t>involve people (subordinates and persons outside the organization) and other ceremonial and symbolic duties. The three </a:t>
            </a:r>
            <a:r>
              <a:rPr lang="en-US" b="0" dirty="0" smtClean="0">
                <a:cs typeface="Arial" charset="0"/>
              </a:rPr>
              <a:t>interpersonal</a:t>
            </a:r>
            <a:r>
              <a:rPr lang="lv-LV" b="0" dirty="0" smtClean="0">
                <a:cs typeface="Arial" charset="0"/>
              </a:rPr>
              <a:t> </a:t>
            </a:r>
            <a:r>
              <a:rPr lang="en-US" b="0" dirty="0" smtClean="0">
                <a:cs typeface="Arial" charset="0"/>
              </a:rPr>
              <a:t>roles</a:t>
            </a:r>
            <a:r>
              <a:rPr lang="en-US" dirty="0" smtClean="0">
                <a:cs typeface="Arial" charset="0"/>
              </a:rPr>
              <a:t> include figurehead, leader, and liaison. </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informational roles </a:t>
            </a:r>
            <a:r>
              <a:rPr lang="en-US" dirty="0" smtClean="0">
                <a:cs typeface="Arial" charset="0"/>
              </a:rPr>
              <a:t>involve collecting, receiving, and disseminating information. The three informational roles include monitor, disseminator, and spokesperson. </a:t>
            </a:r>
          </a:p>
          <a:p>
            <a:pPr eaLnBrk="1" hangingPunct="1"/>
            <a:endParaRPr lang="en-US" dirty="0" smtClean="0">
              <a:cs typeface="Arial" charset="0"/>
            </a:endParaRPr>
          </a:p>
          <a:p>
            <a:pPr eaLnBrk="1" hangingPunct="1"/>
            <a:r>
              <a:rPr lang="en-US" dirty="0" smtClean="0">
                <a:cs typeface="Arial" charset="0"/>
              </a:rPr>
              <a:t>Finally, the </a:t>
            </a:r>
            <a:r>
              <a:rPr lang="en-US" b="1" dirty="0" smtClean="0">
                <a:cs typeface="Arial" charset="0"/>
              </a:rPr>
              <a:t>decisional roles </a:t>
            </a:r>
            <a:r>
              <a:rPr lang="en-US" dirty="0" smtClean="0">
                <a:cs typeface="Arial" charset="0"/>
              </a:rPr>
              <a:t>entail making decisions or choices and include entrepreneur, disturbance handler, resource allocator,</a:t>
            </a:r>
          </a:p>
          <a:p>
            <a:pPr eaLnBrk="1" hangingPunct="1"/>
            <a:r>
              <a:rPr lang="en-US" dirty="0" smtClean="0">
                <a:cs typeface="Arial" charset="0"/>
              </a:rPr>
              <a:t>and negotiator.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5136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H. Mintzberg, </a:t>
            </a:r>
            <a:r>
              <a:rPr lang="en-US" sz="1200" i="1" kern="1200" dirty="0" smtClean="0">
                <a:solidFill>
                  <a:schemeClr val="tx1"/>
                </a:solidFill>
                <a:effectLst/>
                <a:latin typeface="+mn-lt"/>
                <a:ea typeface="+mn-ea"/>
                <a:cs typeface="+mn-cs"/>
              </a:rPr>
              <a:t>The Nature of Managerial Work </a:t>
            </a:r>
            <a:r>
              <a:rPr lang="en-US" sz="1200" kern="1200" dirty="0" smtClean="0">
                <a:solidFill>
                  <a:schemeClr val="tx1"/>
                </a:solidFill>
                <a:effectLst/>
                <a:latin typeface="+mn-lt"/>
                <a:ea typeface="+mn-ea"/>
                <a:cs typeface="+mn-cs"/>
              </a:rPr>
              <a:t>(New York: Prentice Hall, 1983).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2140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 types of skills do managers need? Robert L. Katz proposed that managers need three critical skills in managing: technical, human, and conceptual. </a:t>
            </a:r>
          </a:p>
          <a:p>
            <a:pPr eaLnBrk="1" hangingPunct="1"/>
            <a:endParaRPr lang="en-US" dirty="0" smtClean="0">
              <a:cs typeface="Arial" charset="0"/>
            </a:endParaRPr>
          </a:p>
          <a:p>
            <a:pPr eaLnBrk="1" hangingPunct="1"/>
            <a:r>
              <a:rPr lang="en-US" b="1" dirty="0" smtClean="0">
                <a:cs typeface="Arial" charset="0"/>
              </a:rPr>
              <a:t>Technical skills </a:t>
            </a:r>
            <a:r>
              <a:rPr lang="en-US" dirty="0" smtClean="0">
                <a:cs typeface="Arial" charset="0"/>
              </a:rPr>
              <a:t>are the job-specific knowledge and techniques needed to proficiently perform work tasks. These skills tend to be more important for first-line managers because</a:t>
            </a:r>
            <a:r>
              <a:rPr lang="en-US" baseline="0" dirty="0" smtClean="0">
                <a:cs typeface="Arial" charset="0"/>
              </a:rPr>
              <a:t> </a:t>
            </a:r>
            <a:r>
              <a:rPr lang="en-US" dirty="0" smtClean="0">
                <a:cs typeface="Arial" charset="0"/>
              </a:rPr>
              <a:t>they typically manage employees who use tools and techniques to produce the organization’s products or service the organization’s customers.</a:t>
            </a:r>
          </a:p>
          <a:p>
            <a:pPr eaLnBrk="1" hangingPunct="1"/>
            <a:endParaRPr lang="en-US" dirty="0" smtClean="0">
              <a:cs typeface="Arial" charset="0"/>
            </a:endParaRPr>
          </a:p>
          <a:p>
            <a:pPr eaLnBrk="1" hangingPunct="1"/>
            <a:r>
              <a:rPr lang="en-US" b="1" dirty="0" smtClean="0">
                <a:cs typeface="Arial" charset="0"/>
              </a:rPr>
              <a:t>Human skills</a:t>
            </a:r>
            <a:r>
              <a:rPr lang="en-US" dirty="0" smtClean="0">
                <a:cs typeface="Arial" charset="0"/>
              </a:rPr>
              <a:t> involve the ability to work well with other people both individually and in a group. Because all managers deal with people, these skills are equally important to all levels</a:t>
            </a:r>
            <a:r>
              <a:rPr lang="en-US" baseline="0" dirty="0" smtClean="0">
                <a:cs typeface="Arial" charset="0"/>
              </a:rPr>
              <a:t> </a:t>
            </a:r>
            <a:r>
              <a:rPr lang="en-US" dirty="0" smtClean="0">
                <a:cs typeface="Arial" charset="0"/>
              </a:rPr>
              <a:t>of management.</a:t>
            </a:r>
          </a:p>
          <a:p>
            <a:pPr eaLnBrk="1" hangingPunct="1"/>
            <a:endParaRPr lang="en-US" dirty="0" smtClean="0">
              <a:cs typeface="Arial" charset="0"/>
            </a:endParaRPr>
          </a:p>
          <a:p>
            <a:pPr eaLnBrk="1" hangingPunct="1"/>
            <a:r>
              <a:rPr lang="en-US" dirty="0" smtClean="0">
                <a:cs typeface="Arial" charset="0"/>
              </a:rPr>
              <a:t>Finally, </a:t>
            </a:r>
            <a:r>
              <a:rPr lang="en-US" b="1" dirty="0" smtClean="0">
                <a:cs typeface="Arial" charset="0"/>
              </a:rPr>
              <a:t>conceptual skills </a:t>
            </a:r>
            <a:r>
              <a:rPr lang="en-US" dirty="0" smtClean="0">
                <a:cs typeface="Arial" charset="0"/>
              </a:rPr>
              <a:t>are the skills managers use to think and to conceptualize about abstract and complex situations. Using these skills, managers see the organization as a whole, understand the relationships among various subunits, and visualize how the organization fits into its broader environment. These skills are most important</a:t>
            </a:r>
          </a:p>
          <a:p>
            <a:pPr eaLnBrk="1" hangingPunct="1"/>
            <a:r>
              <a:rPr lang="en-US" dirty="0" smtClean="0">
                <a:cs typeface="Arial" charset="0"/>
              </a:rPr>
              <a:t>to top managers.</a:t>
            </a: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55955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83767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a:t>
            </a:r>
            <a:r>
              <a:rPr lang="en-US" sz="1200" i="1" kern="1200" dirty="0" smtClean="0">
                <a:solidFill>
                  <a:schemeClr val="tx1"/>
                </a:solidFill>
                <a:effectLst/>
                <a:latin typeface="+mn-lt"/>
                <a:ea typeface="+mn-ea"/>
                <a:cs typeface="+mn-cs"/>
              </a:rPr>
              <a:t>Workforce Online</a:t>
            </a:r>
            <a:r>
              <a:rPr lang="en-US" sz="1200" kern="1200" dirty="0" smtClean="0">
                <a:solidFill>
                  <a:schemeClr val="tx1"/>
                </a:solidFill>
                <a:effectLst/>
                <a:latin typeface="+mn-lt"/>
                <a:ea typeface="+mn-ea"/>
                <a:cs typeface="+mn-cs"/>
              </a:rPr>
              <a:t>; J. R. Ryan, </a:t>
            </a:r>
            <a:r>
              <a:rPr lang="en-US" sz="1200" i="1" kern="1200" dirty="0" smtClean="0">
                <a:solidFill>
                  <a:schemeClr val="tx1"/>
                </a:solidFill>
                <a:effectLst/>
                <a:latin typeface="+mn-lt"/>
                <a:ea typeface="+mn-ea"/>
                <a:cs typeface="+mn-cs"/>
              </a:rPr>
              <a:t>Bloomberg BusinessWeek Online</a:t>
            </a:r>
            <a:r>
              <a:rPr lang="en-US" sz="1200" kern="1200" dirty="0" smtClean="0">
                <a:solidFill>
                  <a:schemeClr val="tx1"/>
                </a:solidFill>
                <a:effectLst/>
                <a:latin typeface="+mn-lt"/>
                <a:ea typeface="+mn-ea"/>
                <a:cs typeface="+mn-cs"/>
              </a:rPr>
              <a:t>; In-Sue Oh and C. M. Berry; and R. S. Rubin and E. C. Dierdorff.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0298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In today’s world, managers are dealing with global economic and political uncertainties, changing workplaces, ethical issues, security threats, and changing technology. It’s likely that more managers </a:t>
            </a:r>
            <a:r>
              <a:rPr lang="en-US" b="1" i="1" dirty="0" smtClean="0">
                <a:cs typeface="Arial" charset="0"/>
              </a:rPr>
              <a:t>will </a:t>
            </a:r>
            <a:r>
              <a:rPr lang="en-US" dirty="0" smtClean="0">
                <a:cs typeface="Arial" charset="0"/>
              </a:rPr>
              <a:t>have to manage under such demanding circumstances, and the fact is that </a:t>
            </a:r>
            <a:r>
              <a:rPr lang="en-US" b="1" i="1" dirty="0" smtClean="0">
                <a:cs typeface="Arial" charset="0"/>
              </a:rPr>
              <a:t>how </a:t>
            </a:r>
            <a:r>
              <a:rPr lang="en-US" dirty="0" smtClean="0">
                <a:cs typeface="Arial" charset="0"/>
              </a:rPr>
              <a:t>managers manage is changing. Exhibit 1-8 shows some of the most important changes facing managers.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58743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lang="en-US" i="1" dirty="0" smtClean="0">
                <a:cs typeface="Arial" charset="0"/>
              </a:rPr>
              <a:t>do </a:t>
            </a:r>
            <a:r>
              <a:rPr lang="en-US" dirty="0" smtClean="0">
                <a:cs typeface="Arial" charset="0"/>
              </a:rPr>
              <a:t>we define who managers are? A </a:t>
            </a:r>
            <a:r>
              <a:rPr lang="en-US" b="1" dirty="0" smtClean="0">
                <a:cs typeface="Arial" charset="0"/>
              </a:rPr>
              <a:t>manager </a:t>
            </a:r>
            <a:r>
              <a:rPr lang="en-US" dirty="0" smtClean="0">
                <a:cs typeface="Arial" charset="0"/>
              </a:rPr>
              <a:t>is someone who coordinates and oversees the work of other people so that organizational goals can be accomplished.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880364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You need customers. Without them, most organizations would cease to exist. Yet, focusing on the customer has long been thought to be the responsibility of marketing types.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340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Managers must work with employees to understand why new technology is an improvement over present ways of conducting business. According to Didier Bonnet, coauthor of </a:t>
            </a:r>
            <a:r>
              <a:rPr lang="en-US" sz="1200" i="1" kern="1200" dirty="0" smtClean="0">
                <a:solidFill>
                  <a:schemeClr val="tx1"/>
                </a:solidFill>
                <a:effectLst/>
                <a:latin typeface="+mn-lt"/>
                <a:ea typeface="+mn-ea"/>
                <a:cs typeface="+mn-cs"/>
              </a:rPr>
              <a:t>Leading Challenge</a:t>
            </a:r>
            <a:r>
              <a:rPr lang="en-US" sz="1200" kern="1200" dirty="0" smtClean="0">
                <a:solidFill>
                  <a:schemeClr val="tx1"/>
                </a:solidFill>
                <a:effectLst/>
                <a:latin typeface="+mn-lt"/>
                <a:ea typeface="+mn-ea"/>
                <a:cs typeface="+mn-cs"/>
              </a:rPr>
              <a:t>, “The job of a manager is to help people cross the bridge—to get them comfortable with the technology, to get them using it, and to help them understand how it makes their lives better.”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myth that social skills have become less important because there is more technology in the workplace. Particularly in team settings, workers rely on each other’s expertise, and they are able to adapt to changing circumstances than is made possible by software.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 result, managers are continually challenged to oversee team building and problem solving.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3235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Today, the new frontier is </a:t>
            </a:r>
            <a:r>
              <a:rPr lang="en-US" b="1" dirty="0" smtClean="0">
                <a:cs typeface="Arial" charset="0"/>
              </a:rPr>
              <a:t>social media</a:t>
            </a:r>
            <a:r>
              <a:rPr lang="en-US" dirty="0" smtClean="0">
                <a:cs typeface="Arial" charset="0"/>
              </a:rPr>
              <a:t>, forms of electronic communication through which users create online communities to share ideas, information, personal messages, and other content. </a:t>
            </a:r>
            <a:r>
              <a:rPr lang="en-US" sz="1200" kern="1200" dirty="0" smtClean="0">
                <a:solidFill>
                  <a:schemeClr val="tx1"/>
                </a:solidFill>
                <a:effectLst/>
                <a:latin typeface="+mn-lt"/>
                <a:ea typeface="+mn-ea"/>
                <a:cs typeface="+mn-cs"/>
              </a:rPr>
              <a:t>And employees don’t just use these on their personal time, but also for work purposes. That’s why managers need to understand and manage the power and peril of social media. </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Increasingly, many companies encourage employees to use social media to become employee activists. For this purpose, employee activists draw visibility to their workplace, defend their employers from criticism, and serve as advocates, both online and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Internally, social media also becomes problematic when it becomes a way for boastful employees to brag about their accomplishments, for managers to publish one-way messages to employees, or for employees to argue or gripe about something or someone they don’t like at work—then it has lost its usefulness. To avoid this, managers need to remember that social media is a tool that needs to be managed to be beneficial.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71016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Innovation means doing things differently, exploring new territory, and taking risks. Innovation isn’t just for high</a:t>
            </a:r>
            <a:r>
              <a:rPr lang="en-US" sz="1200" kern="1200" dirty="0" smtClean="0">
                <a:solidFill>
                  <a:schemeClr val="tx1"/>
                </a:solidFill>
                <a:latin typeface="+mn-lt"/>
                <a:ea typeface="+mn-ea"/>
                <a:cs typeface="+mn-cs"/>
              </a:rPr>
              <a:t>-</a:t>
            </a:r>
            <a:r>
              <a:rPr lang="en-US" dirty="0" smtClean="0">
                <a:cs typeface="Arial" charset="0"/>
              </a:rPr>
              <a:t>tech or other technologically sophisticated organizations. Innovative efforts can be found in all types of organizations.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63382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What’s emerging in the twenty-first century is the concept of managing in a sustainable way, which has had the effect of widening corporate responsibility not only to managing in an efficient and effective way, but also to responding strategically to a wide range of environmental and societal challenges. From a business perspective, </a:t>
            </a:r>
            <a:r>
              <a:rPr lang="en-US" b="1" dirty="0" smtClean="0">
                <a:cs typeface="Arial" charset="0"/>
              </a:rPr>
              <a:t>sustainability </a:t>
            </a:r>
            <a:r>
              <a:rPr lang="en-US" dirty="0" smtClean="0">
                <a:cs typeface="Arial" charset="0"/>
              </a:rPr>
              <a:t>has been defined as a company’s ability to achieve its business goals and increase long-term shareholder value by integrating economic, environmental, and social opportunities into its business strategies.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9993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Progressive companies recognize the importance of treating employees well not only because it’s simply the right thing to do, but also because it is good business. Well-treated employees are more likely to go the extra mile when performing their job</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Successful managers regularly provide performance feedback that serves as an evaluation of an employee’s performance and provides the foundation for discussing developmental opportunities. Effective performance appraisal outcomes depend on clearly communicating performance expectations and the resources available to help employees perform well and providing feedback on how well expectations were met.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Successful managers often embrace work-life practices and provide encouragement to employees who wish to use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6620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dirty="0" smtClean="0">
                <a:cs typeface="Arial" charset="0"/>
              </a:rPr>
              <a:t>universality of management </a:t>
            </a:r>
            <a:r>
              <a:rPr lang="en-US" dirty="0" smtClean="0">
                <a:cs typeface="Arial" charset="0"/>
              </a:rPr>
              <a:t>(see Exhibit 1-9.)</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920775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Effective</a:t>
            </a:r>
            <a:r>
              <a:rPr lang="en-US" baseline="0" dirty="0" smtClean="0">
                <a:cs typeface="Arial" charset="0"/>
              </a:rPr>
              <a:t> m</a:t>
            </a:r>
            <a:r>
              <a:rPr lang="en-US" dirty="0" smtClean="0">
                <a:cs typeface="Arial" charset="0"/>
              </a:rPr>
              <a:t>anagement is universally needed in all organizations, therefore</a:t>
            </a:r>
            <a:r>
              <a:rPr lang="en-US" baseline="0" dirty="0" smtClean="0">
                <a:cs typeface="Arial" charset="0"/>
              </a:rPr>
              <a:t> it’s imperative</a:t>
            </a:r>
            <a:r>
              <a:rPr lang="en-US" dirty="0" smtClean="0">
                <a:cs typeface="Arial" charset="0"/>
              </a:rPr>
              <a:t> to find ways to improve the way organizations are managed. Why? Because we interact with organizations every single day. Organizations influence every aspect of our lives.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3180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reason for studying management is the reality that for most of you, once you graduate from college and begin your career, you will either manage or be managed. For those who plan to be managers, an understanding of management forms the foundation upon which to build your management knowledge and skills. For those of you who don’t see yourself managing, you’re still likely to have to work with managers. </a:t>
            </a:r>
            <a:endParaRPr lang="en-US"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assuming that you’ll have to work for a living and recognizing that you’re very likely to work in an organization, you’ll probably have some managerial responsibilities even if you’re not a manager. Our experience tells us that you can gain a great deal of insight into the way your boss (and fellow employees) behave and how organizations function by studying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150816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There are many challenges</a:t>
            </a:r>
            <a:r>
              <a:rPr lang="en-US" baseline="0" dirty="0" smtClean="0">
                <a:cs typeface="Arial" charset="0"/>
              </a:rPr>
              <a:t> to b</a:t>
            </a:r>
            <a:r>
              <a:rPr lang="en-US" dirty="0" smtClean="0">
                <a:cs typeface="Arial" charset="0"/>
              </a:rPr>
              <a:t>eing</a:t>
            </a:r>
            <a:r>
              <a:rPr lang="en-US" baseline="0" dirty="0" smtClean="0">
                <a:cs typeface="Arial" charset="0"/>
              </a:rPr>
              <a:t> a manager. It </a:t>
            </a:r>
            <a:r>
              <a:rPr lang="en-US" dirty="0" smtClean="0">
                <a:cs typeface="Arial" charset="0"/>
              </a:rPr>
              <a:t>can be a tough and often thankless job. Additionally, a portion of a manager’s job (especially at lower organizational levels) may</a:t>
            </a:r>
            <a:r>
              <a:rPr lang="en-US" baseline="0" dirty="0" smtClean="0">
                <a:cs typeface="Arial" charset="0"/>
              </a:rPr>
              <a:t> </a:t>
            </a:r>
            <a:r>
              <a:rPr lang="en-US" dirty="0" smtClean="0">
                <a:cs typeface="Arial" charset="0"/>
              </a:rPr>
              <a:t>entail duties that are often more clerical (compiling and filing reports, dealing with bureaucratic procedures, or doing paperwork) than managerial. A</a:t>
            </a:r>
            <a:r>
              <a:rPr lang="en-US" baseline="0" dirty="0" smtClean="0">
                <a:cs typeface="Arial" charset="0"/>
              </a:rPr>
              <a:t> large percentage of managers spend</a:t>
            </a:r>
            <a:r>
              <a:rPr lang="en-US" dirty="0" smtClean="0">
                <a:cs typeface="Arial" charset="0"/>
              </a:rPr>
              <a:t> significant amounts of time in meetings and deal with interruptions, which can be time consuming</a:t>
            </a:r>
            <a:r>
              <a:rPr lang="en-US" baseline="0" dirty="0" smtClean="0">
                <a:cs typeface="Arial" charset="0"/>
              </a:rPr>
              <a:t> </a:t>
            </a:r>
            <a:r>
              <a:rPr lang="en-US" dirty="0" smtClean="0">
                <a:cs typeface="Arial" charset="0"/>
              </a:rPr>
              <a:t>and sometimes unproductive. Managers often have to deal</a:t>
            </a:r>
            <a:r>
              <a:rPr lang="en-US" baseline="0" dirty="0" smtClean="0">
                <a:cs typeface="Arial" charset="0"/>
              </a:rPr>
              <a:t> </a:t>
            </a:r>
            <a:r>
              <a:rPr lang="en-US" dirty="0" smtClean="0">
                <a:cs typeface="Arial" charset="0"/>
              </a:rPr>
              <a:t>with a variety of personalities and have to make do with limited resources. It can be a challenge to motivate workers in the face of uncertainty and chaos, which are constants in management regardless of the field or discipline.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34584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In traditionally structured organizations (often pictured as a pyramid because</a:t>
            </a:r>
            <a:r>
              <a:rPr lang="en-US" baseline="0" dirty="0" smtClean="0">
                <a:cs typeface="Arial" charset="0"/>
              </a:rPr>
              <a:t> </a:t>
            </a:r>
            <a:r>
              <a:rPr lang="en-US" dirty="0" smtClean="0">
                <a:cs typeface="Arial" charset="0"/>
              </a:rPr>
              <a:t>more employees are at lower organizational levels than at upper organizational levels), managers can</a:t>
            </a:r>
            <a:r>
              <a:rPr lang="en-US" baseline="0" dirty="0" smtClean="0">
                <a:cs typeface="Arial" charset="0"/>
              </a:rPr>
              <a:t> </a:t>
            </a:r>
            <a:r>
              <a:rPr lang="en-US" dirty="0" smtClean="0">
                <a:cs typeface="Arial" charset="0"/>
              </a:rPr>
              <a:t>be classified as first-line, middle, or top management.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Despite challenges, being a manager </a:t>
            </a:r>
            <a:r>
              <a:rPr lang="en-US" i="1" dirty="0" smtClean="0">
                <a:cs typeface="Arial" charset="0"/>
              </a:rPr>
              <a:t>can </a:t>
            </a:r>
            <a:r>
              <a:rPr lang="en-US" dirty="0" smtClean="0">
                <a:cs typeface="Arial" charset="0"/>
              </a:rPr>
              <a:t>be rewarding. You’re responsible for creating a work environment in which organizational members can do their work to the</a:t>
            </a:r>
            <a:r>
              <a:rPr lang="en-US" baseline="0" dirty="0" smtClean="0">
                <a:cs typeface="Arial" charset="0"/>
              </a:rPr>
              <a:t> </a:t>
            </a:r>
            <a:r>
              <a:rPr lang="en-US" dirty="0" smtClean="0">
                <a:cs typeface="Arial" charset="0"/>
              </a:rPr>
              <a:t>best of their ability and thus help the organization achieve its goals. You help others find meaning and fulfillment in their work. You get to support, coach, and nurture others</a:t>
            </a:r>
            <a:r>
              <a:rPr lang="en-US" baseline="0" dirty="0" smtClean="0">
                <a:cs typeface="Arial" charset="0"/>
              </a:rPr>
              <a:t> </a:t>
            </a:r>
            <a:r>
              <a:rPr lang="en-US" dirty="0" smtClean="0">
                <a:cs typeface="Arial" charset="0"/>
              </a:rPr>
              <a:t>and help them make good decisions. In addition, as a manager, you often have the opportunity to think creatively and use your imagination. You’ll get to meet and work</a:t>
            </a:r>
            <a:r>
              <a:rPr lang="en-US" baseline="0" dirty="0" smtClean="0">
                <a:cs typeface="Arial" charset="0"/>
              </a:rPr>
              <a:t> </a:t>
            </a:r>
            <a:r>
              <a:rPr lang="en-US" dirty="0" smtClean="0">
                <a:cs typeface="Arial" charset="0"/>
              </a:rPr>
              <a:t>with a variety of people—both inside and outside the organization. Other rewards may include receiving recognition and status in your organization and in the community, 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620275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10278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2027923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409990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1147061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201626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At the lowest level of management, </a:t>
            </a:r>
            <a:r>
              <a:rPr lang="en-US" b="1" dirty="0" smtClean="0">
                <a:cs typeface="Arial" charset="0"/>
              </a:rPr>
              <a:t>first-line managers </a:t>
            </a:r>
            <a:r>
              <a:rPr lang="en-US" dirty="0" smtClean="0">
                <a:cs typeface="Arial" charset="0"/>
              </a:rPr>
              <a:t>manage the work of non-managerial employees who typically are involved with producing the organization’s products or servicing the organization’s customers. First-line managers may be called </a:t>
            </a:r>
            <a:r>
              <a:rPr lang="en-US" i="1" dirty="0" smtClean="0">
                <a:cs typeface="Arial" charset="0"/>
              </a:rPr>
              <a:t>supervisors </a:t>
            </a:r>
            <a:r>
              <a:rPr lang="en-US" dirty="0" smtClean="0">
                <a:cs typeface="Arial" charset="0"/>
              </a:rPr>
              <a:t>or even </a:t>
            </a:r>
            <a:r>
              <a:rPr lang="en-US" i="1" dirty="0" smtClean="0">
                <a:cs typeface="Arial" charset="0"/>
              </a:rPr>
              <a:t>shift managers</a:t>
            </a:r>
            <a:r>
              <a:rPr lang="en-US" dirty="0" smtClean="0">
                <a:cs typeface="Arial" charset="0"/>
              </a:rPr>
              <a:t>, </a:t>
            </a:r>
            <a:r>
              <a:rPr lang="en-US" i="1" dirty="0" smtClean="0">
                <a:cs typeface="Arial" charset="0"/>
              </a:rPr>
              <a:t>district managers</a:t>
            </a:r>
            <a:r>
              <a:rPr lang="en-US" dirty="0" smtClean="0">
                <a:cs typeface="Arial" charset="0"/>
              </a:rPr>
              <a:t>, </a:t>
            </a:r>
            <a:r>
              <a:rPr lang="en-US" i="1" dirty="0" smtClean="0">
                <a:cs typeface="Arial" charset="0"/>
              </a:rPr>
              <a:t>department managers</a:t>
            </a:r>
            <a:r>
              <a:rPr lang="en-US" dirty="0" smtClean="0">
                <a:cs typeface="Arial" charset="0"/>
              </a:rPr>
              <a:t>, or </a:t>
            </a:r>
            <a:r>
              <a:rPr lang="en-US" i="1" dirty="0" smtClean="0">
                <a:cs typeface="Arial" charset="0"/>
              </a:rPr>
              <a:t>office managers.</a:t>
            </a:r>
          </a:p>
          <a:p>
            <a:pPr eaLnBrk="1" hangingPunct="1"/>
            <a:endParaRPr lang="en-US" i="1" dirty="0" smtClean="0">
              <a:cs typeface="Arial" charset="0"/>
            </a:endParaRPr>
          </a:p>
          <a:p>
            <a:pPr eaLnBrk="1" hangingPunct="1"/>
            <a:r>
              <a:rPr lang="en-US" b="1" dirty="0" smtClean="0">
                <a:cs typeface="Arial" charset="0"/>
              </a:rPr>
              <a:t>Middle managers </a:t>
            </a:r>
            <a:r>
              <a:rPr lang="en-US" dirty="0" smtClean="0">
                <a:cs typeface="Arial" charset="0"/>
              </a:rPr>
              <a:t>manage the work of first-line managers and can be found between the lowest and top levels of the organization. They may have titles such as </a:t>
            </a:r>
            <a:r>
              <a:rPr lang="en-US" i="1" dirty="0" smtClean="0">
                <a:cs typeface="Arial" charset="0"/>
              </a:rPr>
              <a:t>regional manager</a:t>
            </a:r>
            <a:r>
              <a:rPr lang="en-US" dirty="0" smtClean="0">
                <a:cs typeface="Arial" charset="0"/>
              </a:rPr>
              <a:t>, </a:t>
            </a:r>
            <a:r>
              <a:rPr lang="en-US" i="1" dirty="0" smtClean="0">
                <a:cs typeface="Arial" charset="0"/>
              </a:rPr>
              <a:t>project leader</a:t>
            </a:r>
            <a:r>
              <a:rPr lang="en-US" dirty="0" smtClean="0">
                <a:cs typeface="Arial" charset="0"/>
              </a:rPr>
              <a:t>, </a:t>
            </a:r>
            <a:r>
              <a:rPr lang="en-US" i="1" dirty="0" smtClean="0">
                <a:cs typeface="Arial" charset="0"/>
              </a:rPr>
              <a:t>store manager</a:t>
            </a:r>
            <a:r>
              <a:rPr lang="en-US" dirty="0" smtClean="0">
                <a:cs typeface="Arial" charset="0"/>
              </a:rPr>
              <a:t>, or </a:t>
            </a:r>
            <a:r>
              <a:rPr lang="en-US" i="1" dirty="0" smtClean="0">
                <a:cs typeface="Arial" charset="0"/>
              </a:rPr>
              <a:t>division manager.</a:t>
            </a:r>
          </a:p>
          <a:p>
            <a:pPr eaLnBrk="1" hangingPunct="1"/>
            <a:endParaRPr lang="en-US" i="1" dirty="0" smtClean="0">
              <a:cs typeface="Arial" charset="0"/>
            </a:endParaRPr>
          </a:p>
          <a:p>
            <a:pPr eaLnBrk="1" hangingPunct="1"/>
            <a:r>
              <a:rPr lang="en-US" dirty="0" smtClean="0">
                <a:cs typeface="Arial" charset="0"/>
              </a:rPr>
              <a:t>At the upper levels of the organization are the </a:t>
            </a:r>
            <a:r>
              <a:rPr lang="en-US" b="1" dirty="0" smtClean="0">
                <a:cs typeface="Arial" charset="0"/>
              </a:rPr>
              <a:t>top managers</a:t>
            </a:r>
            <a:r>
              <a:rPr lang="en-US" dirty="0" smtClean="0">
                <a:cs typeface="Arial" charset="0"/>
              </a:rPr>
              <a:t>, who are responsible for making organization-wide decisions and establishing the plans and goals that affect the entire organization. These individuals typically have titles such as </a:t>
            </a:r>
            <a:r>
              <a:rPr lang="en-US" i="1" dirty="0" smtClean="0">
                <a:cs typeface="Arial" charset="0"/>
              </a:rPr>
              <a:t>executive vice president</a:t>
            </a:r>
            <a:r>
              <a:rPr lang="en-US" dirty="0" smtClean="0">
                <a:cs typeface="Arial" charset="0"/>
              </a:rPr>
              <a:t>, </a:t>
            </a:r>
            <a:r>
              <a:rPr lang="en-US" i="1" dirty="0" smtClean="0">
                <a:cs typeface="Arial" charset="0"/>
              </a:rPr>
              <a:t>president</a:t>
            </a:r>
            <a:r>
              <a:rPr lang="en-US" dirty="0" smtClean="0">
                <a:cs typeface="Arial" charset="0"/>
              </a:rPr>
              <a:t>, </a:t>
            </a:r>
            <a:r>
              <a:rPr lang="en-US" i="1" dirty="0" smtClean="0">
                <a:cs typeface="Arial" charset="0"/>
              </a:rPr>
              <a:t>managing director</a:t>
            </a:r>
            <a:r>
              <a:rPr lang="en-US" dirty="0" smtClean="0">
                <a:cs typeface="Arial" charset="0"/>
              </a:rPr>
              <a:t>, </a:t>
            </a:r>
            <a:r>
              <a:rPr lang="en-US" i="1" dirty="0" smtClean="0">
                <a:cs typeface="Arial" charset="0"/>
              </a:rPr>
              <a:t>chief operating officer</a:t>
            </a:r>
            <a:r>
              <a:rPr lang="en-US" dirty="0" smtClean="0">
                <a:cs typeface="Arial" charset="0"/>
              </a:rPr>
              <a:t>, or </a:t>
            </a:r>
            <a:r>
              <a:rPr lang="en-US" i="1" dirty="0" smtClean="0">
                <a:cs typeface="Arial" charset="0"/>
              </a:rPr>
              <a:t>chief executive</a:t>
            </a:r>
            <a:r>
              <a:rPr lang="en-US" i="0" dirty="0" smtClean="0">
                <a:cs typeface="Arial" charset="0"/>
              </a:rPr>
              <a:t>.</a:t>
            </a:r>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What is an </a:t>
            </a:r>
            <a:r>
              <a:rPr lang="en-US" b="1" dirty="0" smtClean="0">
                <a:cs typeface="Arial" charset="0"/>
              </a:rPr>
              <a:t>organization</a:t>
            </a:r>
            <a:r>
              <a:rPr lang="en-US" dirty="0" smtClean="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a:t>
            </a:r>
            <a:r>
              <a:rPr lang="en-US" baseline="0" dirty="0" smtClean="0">
                <a:cs typeface="Arial" charset="0"/>
              </a:rPr>
              <a:t> a</a:t>
            </a:r>
            <a:r>
              <a:rPr lang="en-US" dirty="0" smtClean="0">
                <a:cs typeface="Arial" charset="0"/>
              </a:rPr>
              <a:t>ll are considered</a:t>
            </a:r>
            <a:r>
              <a:rPr lang="en-US" baseline="0" dirty="0" smtClean="0">
                <a:cs typeface="Arial" charset="0"/>
              </a:rPr>
              <a:t> </a:t>
            </a:r>
            <a:r>
              <a:rPr lang="en-US" dirty="0" smtClean="0">
                <a:cs typeface="Arial" charset="0"/>
              </a:rPr>
              <a:t>organizations and have three common characteristics.</a:t>
            </a:r>
          </a:p>
          <a:p>
            <a:pPr eaLnBrk="1" hangingPunct="1"/>
            <a:endParaRPr lang="en-US" dirty="0" smtClean="0">
              <a:cs typeface="Arial" charset="0"/>
            </a:endParaRPr>
          </a:p>
          <a:p>
            <a:pPr eaLnBrk="1" hangingPunct="1"/>
            <a:r>
              <a:rPr lang="en-US" dirty="0" smtClean="0">
                <a:cs typeface="Arial" charset="0"/>
              </a:rPr>
              <a:t>First, an organization has a distinct purpose typically expressed through goals the organization hopes to accomplish. Second, each organization is composed of</a:t>
            </a:r>
            <a:r>
              <a:rPr lang="en-US" baseline="0" dirty="0" smtClean="0">
                <a:cs typeface="Arial" charset="0"/>
              </a:rPr>
              <a:t> </a:t>
            </a:r>
            <a:r>
              <a:rPr lang="en-US" dirty="0" smtClean="0">
                <a:cs typeface="Arial" charset="0"/>
              </a:rPr>
              <a:t>people. It takes people to perform the work that’s necessary for the organization to achieve its goals. Third, all organizations develop a deliberate structure within which</a:t>
            </a:r>
            <a:r>
              <a:rPr lang="en-US" baseline="0" dirty="0" smtClean="0">
                <a:cs typeface="Arial" charset="0"/>
              </a:rPr>
              <a:t> </a:t>
            </a:r>
            <a:r>
              <a:rPr lang="en-US" dirty="0" smtClean="0">
                <a:cs typeface="Arial" charset="0"/>
              </a:rPr>
              <a:t>members do their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9105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Let’s look at three reasons why managers are important to organizations.</a:t>
            </a:r>
          </a:p>
          <a:p>
            <a:pPr eaLnBrk="1" hangingPunct="1"/>
            <a:endParaRPr lang="en-US" dirty="0" smtClean="0">
              <a:cs typeface="Arial" charset="0"/>
            </a:endParaRPr>
          </a:p>
          <a:p>
            <a:pPr eaLnBrk="1" hangingPunct="1"/>
            <a:r>
              <a:rPr lang="en-US" dirty="0" smtClean="0">
                <a:cs typeface="Arial" charset="0"/>
              </a:rPr>
              <a:t>First,</a:t>
            </a:r>
            <a:r>
              <a:rPr lang="en-US" baseline="0" dirty="0" smtClean="0">
                <a:cs typeface="Arial" charset="0"/>
              </a:rPr>
              <a:t> </a:t>
            </a:r>
            <a:r>
              <a:rPr lang="en-US" dirty="0" smtClean="0">
                <a:cs typeface="Arial" charset="0"/>
              </a:rPr>
              <a:t>managers are important because organizations need their managerial skills and abilities more than ever in uncertain, complex, and chaotic</a:t>
            </a:r>
            <a:r>
              <a:rPr lang="lv-LV" dirty="0" smtClean="0">
                <a:cs typeface="Arial" charset="0"/>
              </a:rPr>
              <a:t> </a:t>
            </a:r>
            <a:r>
              <a:rPr lang="en-US" dirty="0" smtClean="0">
                <a:cs typeface="Arial" charset="0"/>
              </a:rPr>
              <a:t>times. As organizations deal with today’s challenges, managers play an important role in identifying critical issues and crafting responses.</a:t>
            </a:r>
          </a:p>
          <a:p>
            <a:pPr eaLnBrk="1" hangingPunct="1"/>
            <a:endParaRPr lang="en-US" dirty="0" smtClean="0">
              <a:cs typeface="Arial" charset="0"/>
            </a:endParaRPr>
          </a:p>
          <a:p>
            <a:pPr eaLnBrk="1" hangingPunct="1"/>
            <a:r>
              <a:rPr lang="en-US" dirty="0" smtClean="0">
                <a:cs typeface="Arial" charset="0"/>
              </a:rPr>
              <a:t>Another reason why managers are important to organizations is because they’re critical to getting things done. The job of a manager is to ensure that all the employees are</a:t>
            </a:r>
            <a:r>
              <a:rPr lang="en-US" baseline="0" dirty="0" smtClean="0">
                <a:cs typeface="Arial" charset="0"/>
              </a:rPr>
              <a:t> </a:t>
            </a:r>
            <a:r>
              <a:rPr lang="en-US" dirty="0" smtClean="0">
                <a:cs typeface="Arial" charset="0"/>
              </a:rPr>
              <a:t>getting their jobs done.</a:t>
            </a:r>
          </a:p>
          <a:p>
            <a:pPr eaLnBrk="1" hangingPunct="1"/>
            <a:endParaRPr lang="en-US" dirty="0" smtClean="0">
              <a:cs typeface="Arial" charset="0"/>
            </a:endParaRPr>
          </a:p>
          <a:p>
            <a:pPr eaLnBrk="1" hangingPunct="1"/>
            <a:r>
              <a:rPr lang="en-US" dirty="0" smtClean="0">
                <a:cs typeface="Arial" charset="0"/>
              </a:rPr>
              <a:t>Managers matter. A Gallup poll has found that the single most important variable in employee productivity and loyalty isn’t pay, or benefits, or the workplace environment—it’s the quality of the relationship between employees and their direct supervisors.</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44829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Arial" charset="0"/>
              </a:rPr>
              <a:t>Management </a:t>
            </a:r>
            <a:r>
              <a:rPr lang="en-US" dirty="0" smtClean="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79268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Arial" charset="0"/>
              </a:rPr>
              <a:t>Efficiency </a:t>
            </a:r>
            <a:r>
              <a:rPr lang="en-US" dirty="0" smtClean="0">
                <a:cs typeface="Arial" charset="0"/>
              </a:rPr>
              <a:t>refers to getting the most output from the least amount of inputs or resources. Managers deal with scarce resources—including people, money, and</a:t>
            </a:r>
            <a:r>
              <a:rPr lang="en-US" baseline="0" dirty="0" smtClean="0">
                <a:cs typeface="Arial" charset="0"/>
              </a:rPr>
              <a:t> </a:t>
            </a:r>
            <a:r>
              <a:rPr lang="en-US" dirty="0" smtClean="0">
                <a:cs typeface="Arial" charset="0"/>
              </a:rPr>
              <a:t>equipment—and want to use those resources efficiently.</a:t>
            </a:r>
          </a:p>
          <a:p>
            <a:pPr eaLnBrk="1" hangingPunct="1"/>
            <a:r>
              <a:rPr lang="en-US" b="1" dirty="0" smtClean="0">
                <a:cs typeface="Arial" charset="0"/>
              </a:rPr>
              <a:t> </a:t>
            </a:r>
          </a:p>
          <a:p>
            <a:pPr eaLnBrk="1" hangingPunct="1"/>
            <a:r>
              <a:rPr lang="en-US" b="1" dirty="0" smtClean="0">
                <a:cs typeface="Arial" charset="0"/>
              </a:rPr>
              <a:t>Effectiveness </a:t>
            </a:r>
            <a:r>
              <a:rPr lang="en-US" dirty="0" smtClean="0">
                <a:cs typeface="Arial" charset="0"/>
              </a:rPr>
              <a:t>is often described as “doing the right things,” that is, doing those work activities that will result in achieving goals. </a:t>
            </a:r>
          </a:p>
          <a:p>
            <a:pPr eaLnBrk="1" hangingPunct="1"/>
            <a:endParaRPr lang="en-US" dirty="0" smtClean="0">
              <a:cs typeface="Arial" charset="0"/>
            </a:endParaRPr>
          </a:p>
          <a:p>
            <a:pPr eaLnBrk="1" hangingPunct="1"/>
            <a:r>
              <a:rPr lang="en-US" dirty="0" smtClean="0">
                <a:cs typeface="Arial" charset="0"/>
              </a:rPr>
              <a:t>Whereas efficiency is concerned with the </a:t>
            </a:r>
            <a:r>
              <a:rPr lang="en-US" i="1" dirty="0" smtClean="0">
                <a:cs typeface="Arial" charset="0"/>
              </a:rPr>
              <a:t>means </a:t>
            </a:r>
            <a:r>
              <a:rPr lang="en-US" dirty="0" smtClean="0">
                <a:cs typeface="Arial" charset="0"/>
              </a:rPr>
              <a:t>of getting things done, effectiveness is concerned with the </a:t>
            </a:r>
            <a:r>
              <a:rPr lang="en-US" i="1" dirty="0" smtClean="0">
                <a:cs typeface="Arial" charset="0"/>
              </a:rPr>
              <a:t>ends</a:t>
            </a:r>
            <a:r>
              <a:rPr lang="en-US" dirty="0" smtClean="0">
                <a:cs typeface="Arial" charset="0"/>
              </a:rPr>
              <a:t>, or attainment of organizational goals.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67077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lv-LV"/>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BDF791E7-750C-8341-AAFB-569D9EBD860C}" type="datetime1">
              <a:rPr lang="en-US" smtClean="0"/>
              <a:pPr/>
              <a:t>2/16/2024</a:t>
            </a:fld>
            <a:endParaRPr lang="en-US" dirty="0"/>
          </a:p>
        </p:txBody>
      </p:sp>
      <p:sp>
        <p:nvSpPr>
          <p:cNvPr id="5" name="Footer Placeholder 4"/>
          <p:cNvSpPr>
            <a:spLocks noGrp="1"/>
          </p:cNvSpPr>
          <p:nvPr>
            <p:ph type="ftr" sz="quarter" idx="11"/>
          </p:nvPr>
        </p:nvSpPr>
        <p:spPr/>
        <p:txBody>
          <a:bodyPr/>
          <a:lstStyle/>
          <a:p>
            <a:r>
              <a:rPr lang="en-US" smtClean="0"/>
              <a:t>Copyright © 2018 Pearson Education, Inc.</a:t>
            </a:r>
            <a:endParaRPr lang="en-US" dirty="0"/>
          </a:p>
        </p:txBody>
      </p:sp>
      <p:sp>
        <p:nvSpPr>
          <p:cNvPr id="6" name="Slide Number Placeholder 5"/>
          <p:cNvSpPr>
            <a:spLocks noGrp="1"/>
          </p:cNvSpPr>
          <p:nvPr>
            <p:ph type="sldNum" sz="quarter" idx="12"/>
          </p:nvPr>
        </p:nvSpPr>
        <p:spPr/>
        <p:txBody>
          <a:bodyPr/>
          <a:lstStyle/>
          <a:p>
            <a:fld id="{3198E2CF-2834-4508-8A97-C01ABF5DC166}" type="slidenum">
              <a:rPr lang="lv-LV" smtClean="0"/>
              <a:t>‹#›</a:t>
            </a:fld>
            <a:endParaRPr lang="lv-LV"/>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7649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4DCA001-C90D-F048-B3C0-108AEB1AC539}" type="datetime1">
              <a:rPr lang="en-US" smtClean="0"/>
              <a:pPr/>
              <a:t>2/16/2024</a:t>
            </a:fld>
            <a:endParaRPr lang="en-US" dirty="0"/>
          </a:p>
        </p:txBody>
      </p:sp>
      <p:sp>
        <p:nvSpPr>
          <p:cNvPr id="5" name="Footer Placeholder 4"/>
          <p:cNvSpPr>
            <a:spLocks noGrp="1"/>
          </p:cNvSpPr>
          <p:nvPr>
            <p:ph type="ftr" sz="quarter" idx="11"/>
          </p:nvPr>
        </p:nvSpPr>
        <p:spPr/>
        <p:txBody>
          <a:bodyPr/>
          <a:lstStyle/>
          <a:p>
            <a:r>
              <a:rPr lang="en-US" smtClean="0"/>
              <a:t>Copyright © 2018 Pearson Education, Inc.</a:t>
            </a:r>
            <a:endParaRPr lang="en-US" dirty="0"/>
          </a:p>
        </p:txBody>
      </p:sp>
      <p:sp>
        <p:nvSpPr>
          <p:cNvPr id="6" name="Slide Number Placeholder 5"/>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12274800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4DCA001-C90D-F048-B3C0-108AEB1AC539}" type="datetime1">
              <a:rPr lang="en-US" smtClean="0"/>
              <a:pPr/>
              <a:t>2/16/2024</a:t>
            </a:fld>
            <a:endParaRPr lang="en-US" dirty="0"/>
          </a:p>
        </p:txBody>
      </p:sp>
      <p:sp>
        <p:nvSpPr>
          <p:cNvPr id="5" name="Footer Placeholder 4"/>
          <p:cNvSpPr>
            <a:spLocks noGrp="1"/>
          </p:cNvSpPr>
          <p:nvPr>
            <p:ph type="ftr" sz="quarter" idx="11"/>
          </p:nvPr>
        </p:nvSpPr>
        <p:spPr/>
        <p:txBody>
          <a:bodyPr/>
          <a:lstStyle/>
          <a:p>
            <a:r>
              <a:rPr lang="en-US" smtClean="0"/>
              <a:t>Copyright © 2018 Pearson Education, Inc.</a:t>
            </a:r>
            <a:endParaRPr lang="en-US" dirty="0"/>
          </a:p>
        </p:txBody>
      </p:sp>
      <p:sp>
        <p:nvSpPr>
          <p:cNvPr id="6" name="Slide Number Placeholder 5"/>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7373087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4" name="Title 13"/>
          <p:cNvSpPr>
            <a:spLocks noGrp="1"/>
          </p:cNvSpPr>
          <p:nvPr>
            <p:ph type="title"/>
          </p:nvPr>
        </p:nvSpPr>
        <p:spPr>
          <a:xfrm>
            <a:off x="457200" y="215372"/>
            <a:ext cx="8229600" cy="621792"/>
          </a:xfrm>
        </p:spPr>
        <p:txBody>
          <a:bodyPr anchor="t" anchorCtr="0"/>
          <a:lstStyle/>
          <a:p>
            <a:r>
              <a:rPr lang="en-US" dirty="0" smtClean="0"/>
              <a:t>Click to edit Master title style</a:t>
            </a:r>
            <a:endParaRPr lang="en-US" dirty="0"/>
          </a:p>
        </p:txBody>
      </p:sp>
      <p:sp>
        <p:nvSpPr>
          <p:cNvPr id="18" name="Footer Placeholder 17"/>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42574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3823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12" name="Date Placeholder 3"/>
          <p:cNvSpPr>
            <a:spLocks noGrp="1"/>
          </p:cNvSpPr>
          <p:nvPr>
            <p:ph type="dt" sz="half" idx="10"/>
          </p:nvPr>
        </p:nvSpPr>
        <p:spPr>
          <a:xfrm>
            <a:off x="6335713" y="113072"/>
            <a:ext cx="2133600" cy="182880"/>
          </a:xfrm>
        </p:spPr>
        <p:txBody>
          <a:bodyPr/>
          <a:lstStyle/>
          <a:p>
            <a:fld id="{309878BC-7C7D-8B4D-8C72-5012D25A75FF}" type="datetime1">
              <a:rPr lang="en-US" smtClean="0"/>
              <a:pPr/>
              <a:t>2/16/2024</a:t>
            </a:fld>
            <a:endParaRPr lang="en-US" dirty="0"/>
          </a:p>
        </p:txBody>
      </p:sp>
    </p:spTree>
    <p:extLst>
      <p:ext uri="{BB962C8B-B14F-4D97-AF65-F5344CB8AC3E}">
        <p14:creationId xmlns:p14="http://schemas.microsoft.com/office/powerpoint/2010/main" val="858856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42FB9264-E59D-4043-9483-B863A08BF7FA}" type="datetime1">
              <a:rPr lang="en-US" smtClean="0"/>
              <a:pPr/>
              <a:t>2/16/2024</a:t>
            </a:fld>
            <a:endParaRPr lang="en-US" dirty="0"/>
          </a:p>
        </p:txBody>
      </p:sp>
    </p:spTree>
    <p:extLst>
      <p:ext uri="{BB962C8B-B14F-4D97-AF65-F5344CB8AC3E}">
        <p14:creationId xmlns:p14="http://schemas.microsoft.com/office/powerpoint/2010/main" val="2981062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905000"/>
            <a:ext cx="7886700" cy="4351338"/>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2/16/2024</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5512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9344A15-F0EB-274C-BCBE-62AA675174CC}" type="datetime1">
              <a:rPr lang="en-US" smtClean="0"/>
              <a:pPr/>
              <a:t>2/16/2024</a:t>
            </a:fld>
            <a:endParaRPr lang="en-US" dirty="0"/>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3092268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lv-LV"/>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33C098-7E69-2F4E-8219-6B630AF7AB62}" type="datetime1">
              <a:rPr lang="en-US" smtClean="0"/>
              <a:pPr/>
              <a:t>2/16/2024</a:t>
            </a:fld>
            <a:endParaRPr lang="en-US" dirty="0"/>
          </a:p>
        </p:txBody>
      </p:sp>
      <p:sp>
        <p:nvSpPr>
          <p:cNvPr id="5" name="Footer Placeholder 4"/>
          <p:cNvSpPr>
            <a:spLocks noGrp="1"/>
          </p:cNvSpPr>
          <p:nvPr>
            <p:ph type="ftr" sz="quarter" idx="11"/>
          </p:nvPr>
        </p:nvSpPr>
        <p:spPr/>
        <p:txBody>
          <a:bodyPr/>
          <a:lstStyle/>
          <a:p>
            <a:r>
              <a:rPr lang="en-US" smtClean="0"/>
              <a:t>Copyright © 2018 Pearson Education, Inc.</a:t>
            </a:r>
            <a:endParaRPr lang="en-US" dirty="0"/>
          </a:p>
        </p:txBody>
      </p:sp>
      <p:sp>
        <p:nvSpPr>
          <p:cNvPr id="6" name="Slide Number Placeholder 5"/>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428657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D4DCA001-C90D-F048-B3C0-108AEB1AC539}" type="datetime1">
              <a:rPr lang="en-US" smtClean="0"/>
              <a:pPr/>
              <a:t>2/16/2024</a:t>
            </a:fld>
            <a:endParaRPr lang="en-US" dirty="0"/>
          </a:p>
        </p:txBody>
      </p:sp>
      <p:sp>
        <p:nvSpPr>
          <p:cNvPr id="6" name="Footer Placeholder 5"/>
          <p:cNvSpPr>
            <a:spLocks noGrp="1"/>
          </p:cNvSpPr>
          <p:nvPr>
            <p:ph type="ftr" sz="quarter" idx="11"/>
          </p:nvPr>
        </p:nvSpPr>
        <p:spPr/>
        <p:txBody>
          <a:bodyPr/>
          <a:lstStyle/>
          <a:p>
            <a:r>
              <a:rPr lang="en-US" smtClean="0"/>
              <a:t>Copyright © 2018 Pearson Education, Inc.</a:t>
            </a:r>
            <a:endParaRPr lang="en-US" dirty="0"/>
          </a:p>
        </p:txBody>
      </p:sp>
      <p:sp>
        <p:nvSpPr>
          <p:cNvPr id="7" name="Slide Number Placeholder 6"/>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32152041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D4DCA001-C90D-F048-B3C0-108AEB1AC539}" type="datetime1">
              <a:rPr lang="en-US" smtClean="0"/>
              <a:pPr/>
              <a:t>2/16/2024</a:t>
            </a:fld>
            <a:endParaRPr lang="en-US" dirty="0"/>
          </a:p>
        </p:txBody>
      </p:sp>
      <p:sp>
        <p:nvSpPr>
          <p:cNvPr id="8" name="Footer Placeholder 7"/>
          <p:cNvSpPr>
            <a:spLocks noGrp="1"/>
          </p:cNvSpPr>
          <p:nvPr>
            <p:ph type="ftr" sz="quarter" idx="11"/>
          </p:nvPr>
        </p:nvSpPr>
        <p:spPr/>
        <p:txBody>
          <a:bodyPr/>
          <a:lstStyle/>
          <a:p>
            <a:r>
              <a:rPr lang="en-US" smtClean="0"/>
              <a:t>Copyright © 2018 Pearson Education, Inc.</a:t>
            </a:r>
            <a:endParaRPr lang="en-US" dirty="0"/>
          </a:p>
        </p:txBody>
      </p:sp>
      <p:sp>
        <p:nvSpPr>
          <p:cNvPr id="9" name="Slide Number Placeholder 8"/>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41348136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FAA56894-5F48-BC43-8C04-BBB42A2EF5DA}" type="datetime1">
              <a:rPr lang="en-US" smtClean="0"/>
              <a:pPr/>
              <a:t>2/16/2024</a:t>
            </a:fld>
            <a:endParaRPr lang="en-US" dirty="0"/>
          </a:p>
        </p:txBody>
      </p:sp>
      <p:sp>
        <p:nvSpPr>
          <p:cNvPr id="4" name="Footer Placeholder 3"/>
          <p:cNvSpPr>
            <a:spLocks noGrp="1"/>
          </p:cNvSpPr>
          <p:nvPr>
            <p:ph type="ftr" sz="quarter" idx="11"/>
          </p:nvPr>
        </p:nvSpPr>
        <p:spPr/>
        <p:txBody>
          <a:bodyPr/>
          <a:lstStyle/>
          <a:p>
            <a:r>
              <a:rPr lang="en-US" smtClean="0"/>
              <a:t>Copyright © 2018 Pearson Education, Inc.</a:t>
            </a:r>
            <a:endParaRPr lang="en-US" dirty="0"/>
          </a:p>
        </p:txBody>
      </p:sp>
      <p:sp>
        <p:nvSpPr>
          <p:cNvPr id="5" name="Slide Number Placeholder 4"/>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88322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2AD04-9B57-CD4E-ACCE-94DAA54D9932}" type="datetime1">
              <a:rPr lang="en-US" smtClean="0"/>
              <a:pPr/>
              <a:t>2/16/2024</a:t>
            </a:fld>
            <a:endParaRPr lang="en-US" dirty="0"/>
          </a:p>
        </p:txBody>
      </p:sp>
      <p:sp>
        <p:nvSpPr>
          <p:cNvPr id="3" name="Footer Placeholder 2"/>
          <p:cNvSpPr>
            <a:spLocks noGrp="1"/>
          </p:cNvSpPr>
          <p:nvPr>
            <p:ph type="ftr" sz="quarter" idx="11"/>
          </p:nvPr>
        </p:nvSpPr>
        <p:spPr/>
        <p:txBody>
          <a:bodyPr/>
          <a:lstStyle/>
          <a:p>
            <a:r>
              <a:rPr lang="en-US" smtClean="0"/>
              <a:t>Copyright © 2018 Pearson Education, Inc.</a:t>
            </a:r>
            <a:endParaRPr lang="en-US" dirty="0"/>
          </a:p>
        </p:txBody>
      </p:sp>
      <p:sp>
        <p:nvSpPr>
          <p:cNvPr id="4" name="Slide Number Placeholder 3"/>
          <p:cNvSpPr>
            <a:spLocks noGrp="1"/>
          </p:cNvSpPr>
          <p:nvPr>
            <p:ph type="sldNum" sz="quarter" idx="12"/>
          </p:nvPr>
        </p:nvSpPr>
        <p:spPr/>
        <p:txBody>
          <a:bodyPr/>
          <a:lstStyle/>
          <a:p>
            <a:fld id="{3198E2CF-2834-4508-8A97-C01ABF5DC166}" type="slidenum">
              <a:rPr lang="lv-LV" smtClean="0"/>
              <a:t>‹#›</a:t>
            </a:fld>
            <a:endParaRPr lang="lv-LV"/>
          </a:p>
        </p:txBody>
      </p:sp>
      <p:sp>
        <p:nvSpPr>
          <p:cNvPr id="5" name="TextBox 4"/>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6" name="Picture 5"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6353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lv-LV"/>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4DCA001-C90D-F048-B3C0-108AEB1AC539}" type="datetime1">
              <a:rPr lang="en-US" smtClean="0"/>
              <a:pPr/>
              <a:t>2/16/2024</a:t>
            </a:fld>
            <a:endParaRPr lang="en-US" dirty="0"/>
          </a:p>
        </p:txBody>
      </p:sp>
      <p:sp>
        <p:nvSpPr>
          <p:cNvPr id="6" name="Footer Placeholder 5"/>
          <p:cNvSpPr>
            <a:spLocks noGrp="1"/>
          </p:cNvSpPr>
          <p:nvPr>
            <p:ph type="ftr" sz="quarter" idx="11"/>
          </p:nvPr>
        </p:nvSpPr>
        <p:spPr/>
        <p:txBody>
          <a:bodyPr/>
          <a:lstStyle/>
          <a:p>
            <a:r>
              <a:rPr lang="en-US" smtClean="0"/>
              <a:t>Copyright © 2018 Pearson Education, Inc.</a:t>
            </a:r>
            <a:endParaRPr lang="en-US" dirty="0"/>
          </a:p>
        </p:txBody>
      </p:sp>
      <p:sp>
        <p:nvSpPr>
          <p:cNvPr id="7" name="Slide Number Placeholder 6"/>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11194741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lv-LV"/>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4DCA001-C90D-F048-B3C0-108AEB1AC539}" type="datetime1">
              <a:rPr lang="en-US" smtClean="0"/>
              <a:pPr/>
              <a:t>2/16/2024</a:t>
            </a:fld>
            <a:endParaRPr lang="en-US" dirty="0"/>
          </a:p>
        </p:txBody>
      </p:sp>
      <p:sp>
        <p:nvSpPr>
          <p:cNvPr id="6" name="Footer Placeholder 5"/>
          <p:cNvSpPr>
            <a:spLocks noGrp="1"/>
          </p:cNvSpPr>
          <p:nvPr>
            <p:ph type="ftr" sz="quarter" idx="11"/>
          </p:nvPr>
        </p:nvSpPr>
        <p:spPr/>
        <p:txBody>
          <a:bodyPr/>
          <a:lstStyle/>
          <a:p>
            <a:r>
              <a:rPr lang="en-US" smtClean="0"/>
              <a:t>Copyright © 2018 Pearson Education, Inc.</a:t>
            </a:r>
            <a:endParaRPr lang="en-US" dirty="0"/>
          </a:p>
        </p:txBody>
      </p:sp>
      <p:sp>
        <p:nvSpPr>
          <p:cNvPr id="7" name="Slide Number Placeholder 6"/>
          <p:cNvSpPr>
            <a:spLocks noGrp="1"/>
          </p:cNvSpPr>
          <p:nvPr>
            <p:ph type="sldNum" sz="quarter" idx="12"/>
          </p:nvPr>
        </p:nvSpPr>
        <p:spPr/>
        <p:txBody>
          <a:bodyPr/>
          <a:lstStyle/>
          <a:p>
            <a:fld id="{3198E2CF-2834-4508-8A97-C01ABF5DC166}" type="slidenum">
              <a:rPr lang="lv-LV" smtClean="0"/>
              <a:t>‹#›</a:t>
            </a:fld>
            <a:endParaRPr lang="lv-LV"/>
          </a:p>
        </p:txBody>
      </p:sp>
    </p:spTree>
    <p:extLst>
      <p:ext uri="{BB962C8B-B14F-4D97-AF65-F5344CB8AC3E}">
        <p14:creationId xmlns:p14="http://schemas.microsoft.com/office/powerpoint/2010/main" val="13649930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DCA001-C90D-F048-B3C0-108AEB1AC539}" type="datetime1">
              <a:rPr lang="en-US" smtClean="0"/>
              <a:pPr/>
              <a:t>2/16/2024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Copyright © 2018 Pearson Education, Inc.</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98E2CF-2834-4508-8A97-C01ABF5DC166}" type="slidenum">
              <a:rPr lang="lv-LV" smtClean="0"/>
              <a:t>‹#›</a:t>
            </a:fld>
            <a:endParaRPr lang="lv-LV"/>
          </a:p>
        </p:txBody>
      </p:sp>
      <p:pic>
        <p:nvPicPr>
          <p:cNvPr id="7" name="Picture 6" descr="Pearson Logo"/>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Pearson Education, Ltd.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613884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57" r:id="rId15"/>
    <p:sldLayoutId id="2147483656" r:id="rId16"/>
    <p:sldLayoutId id="2147483650" r:id="rId17"/>
    <p:sldLayoutId id="2147483660" r:id="rId18"/>
    <p:sldLayoutId id="2147483654" r:id="rId19"/>
    <p:sldLayoutId id="2147483655"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Chapter 1</a:t>
            </a:r>
          </a:p>
        </p:txBody>
      </p:sp>
      <p:sp>
        <p:nvSpPr>
          <p:cNvPr id="4" name="Text Placeholder 3"/>
          <p:cNvSpPr>
            <a:spLocks noGrp="1"/>
          </p:cNvSpPr>
          <p:nvPr>
            <p:ph type="body" sz="quarter" idx="15"/>
          </p:nvPr>
        </p:nvSpPr>
        <p:spPr/>
        <p:txBody>
          <a:bodyPr/>
          <a:lstStyle/>
          <a:p>
            <a:r>
              <a:rPr lang="en-US" dirty="0"/>
              <a:t>Managers and You in the Workplace</a:t>
            </a:r>
          </a:p>
        </p:txBody>
      </p:sp>
      <p:sp>
        <p:nvSpPr>
          <p:cNvPr id="5" name="Title 4"/>
          <p:cNvSpPr>
            <a:spLocks noGrp="1"/>
          </p:cNvSpPr>
          <p:nvPr>
            <p:ph type="title"/>
          </p:nvPr>
        </p:nvSpPr>
        <p:spPr>
          <a:xfrm>
            <a:off x="457200" y="1618594"/>
            <a:ext cx="8229600" cy="621792"/>
          </a:xfrm>
        </p:spPr>
        <p:txBody>
          <a:bodyPr>
            <a:noAutofit/>
          </a:bodyPr>
          <a:lstStyle/>
          <a:p>
            <a:r>
              <a:rPr lang="lv-LV" sz="4000" b="1" i="1" dirty="0" smtClean="0"/>
              <a:t>Essentials </a:t>
            </a:r>
            <a:r>
              <a:rPr lang="lv-LV" sz="4000" b="1" i="1" dirty="0" err="1" smtClean="0"/>
              <a:t>of</a:t>
            </a:r>
            <a:r>
              <a:rPr lang="lv-LV" sz="4000" b="1" i="1" dirty="0" smtClean="0"/>
              <a:t> </a:t>
            </a:r>
            <a:r>
              <a:rPr lang="en-GB" sz="4000" b="1" i="1" dirty="0" smtClean="0"/>
              <a:t>Business</a:t>
            </a:r>
            <a:r>
              <a:rPr lang="lv-LV" sz="4000" b="1" i="1" dirty="0" smtClean="0"/>
              <a:t> </a:t>
            </a:r>
            <a:r>
              <a:rPr lang="en-US" sz="4000" b="1" i="1" dirty="0" smtClean="0"/>
              <a:t>Management</a:t>
            </a:r>
            <a:endParaRPr lang="en-US" sz="4000" b="1" i="1" dirty="0"/>
          </a:p>
        </p:txBody>
      </p:sp>
    </p:spTree>
    <p:extLst>
      <p:ext uri="{BB962C8B-B14F-4D97-AF65-F5344CB8AC3E}">
        <p14:creationId xmlns:p14="http://schemas.microsoft.com/office/powerpoint/2010/main" val="378050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and Effectiveness</a:t>
            </a:r>
            <a:endParaRPr lang="en-US" dirty="0"/>
          </a:p>
        </p:txBody>
      </p:sp>
      <p:sp>
        <p:nvSpPr>
          <p:cNvPr id="3" name="Content Placeholder 2"/>
          <p:cNvSpPr>
            <a:spLocks noGrp="1"/>
          </p:cNvSpPr>
          <p:nvPr>
            <p:ph idx="1"/>
          </p:nvPr>
        </p:nvSpPr>
        <p:spPr>
          <a:xfrm>
            <a:off x="457200" y="1935480"/>
            <a:ext cx="8229600" cy="4525963"/>
          </a:xfrm>
        </p:spPr>
        <p:txBody>
          <a:bodyPr/>
          <a:lstStyle/>
          <a:p>
            <a:r>
              <a:rPr lang="en-US" sz="2800" b="1" dirty="0" smtClean="0"/>
              <a:t>Efficiency:</a:t>
            </a:r>
            <a:r>
              <a:rPr lang="en-US" sz="2800" dirty="0" smtClean="0"/>
              <a:t> doing things right</a:t>
            </a:r>
          </a:p>
          <a:p>
            <a:pPr lvl="1"/>
            <a:r>
              <a:rPr lang="en-US" sz="2800" dirty="0" smtClean="0"/>
              <a:t>getting the most output from the least amount of input</a:t>
            </a:r>
          </a:p>
          <a:p>
            <a:r>
              <a:rPr lang="en-US" sz="2800" b="1" dirty="0" smtClean="0"/>
              <a:t>Effectiveness</a:t>
            </a:r>
            <a:r>
              <a:rPr lang="en-US" sz="2800" dirty="0" smtClean="0"/>
              <a:t>: doing the right things</a:t>
            </a:r>
          </a:p>
          <a:p>
            <a:pPr lvl="1"/>
            <a:r>
              <a:rPr lang="en-US" sz="2800" dirty="0" smtClean="0"/>
              <a:t>attaining organizational </a:t>
            </a:r>
            <a:r>
              <a:rPr lang="en-US" sz="2800" dirty="0" smtClean="0"/>
              <a:t>goals</a:t>
            </a:r>
            <a:endParaRPr lang="lv-LV" sz="2800" dirty="0"/>
          </a:p>
          <a:p>
            <a:pPr marL="342900" lvl="1" indent="0">
              <a:buNone/>
            </a:pPr>
            <a:endParaRPr lang="lv-LV" sz="2800" dirty="0"/>
          </a:p>
          <a:p>
            <a:pPr marL="342900" lvl="1" indent="0">
              <a:buNone/>
            </a:pPr>
            <a:r>
              <a:rPr lang="en-US" sz="2800" i="1" dirty="0">
                <a:cs typeface="Arial" charset="0"/>
              </a:rPr>
              <a:t>Whereas efficiency is concerned with </a:t>
            </a:r>
            <a:r>
              <a:rPr lang="en-US" sz="2800" i="1" u="sng" dirty="0">
                <a:cs typeface="Arial" charset="0"/>
              </a:rPr>
              <a:t>the means </a:t>
            </a:r>
            <a:r>
              <a:rPr lang="en-US" sz="2800" i="1" dirty="0">
                <a:cs typeface="Arial" charset="0"/>
              </a:rPr>
              <a:t>of getting things done, effectiveness is concerned with </a:t>
            </a:r>
            <a:r>
              <a:rPr lang="en-US" sz="2800" i="1" u="sng" dirty="0">
                <a:cs typeface="Arial" charset="0"/>
              </a:rPr>
              <a:t>the ends</a:t>
            </a:r>
            <a:r>
              <a:rPr lang="en-US" sz="2800" i="1" dirty="0">
                <a:cs typeface="Arial" charset="0"/>
              </a:rPr>
              <a:t>, or attainment of organizational goals</a:t>
            </a:r>
            <a:r>
              <a:rPr lang="en-US" sz="2800" dirty="0">
                <a:cs typeface="Arial" charset="0"/>
              </a:rPr>
              <a:t>.</a:t>
            </a:r>
          </a:p>
          <a:p>
            <a:pPr marL="342900" lvl="1" indent="0">
              <a:buNone/>
            </a:pPr>
            <a:endParaRPr lang="lv-LV" sz="2800" dirty="0" smtClean="0"/>
          </a:p>
        </p:txBody>
      </p:sp>
    </p:spTree>
    <p:extLst>
      <p:ext uri="{BB962C8B-B14F-4D97-AF65-F5344CB8AC3E}">
        <p14:creationId xmlns:p14="http://schemas.microsoft.com/office/powerpoint/2010/main" val="33838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3509"/>
          </a:xfrm>
        </p:spPr>
        <p:txBody>
          <a:bodyPr>
            <a:normAutofit fontScale="90000"/>
          </a:bodyPr>
          <a:lstStyle/>
          <a:p>
            <a:r>
              <a:rPr lang="en-US" dirty="0"/>
              <a:t>Exhibit </a:t>
            </a:r>
            <a:r>
              <a:rPr lang="en-US" dirty="0" smtClean="0"/>
              <a:t>1-3</a:t>
            </a:r>
            <a:r>
              <a:rPr lang="en-US" dirty="0"/>
              <a:t/>
            </a:r>
            <a:br>
              <a:rPr lang="en-US" dirty="0"/>
            </a:br>
            <a:r>
              <a:rPr lang="en-US" dirty="0" smtClean="0"/>
              <a:t>Efficiency and Effectiveness in Management</a:t>
            </a:r>
            <a:endParaRPr lang="en-US" dirty="0"/>
          </a:p>
        </p:txBody>
      </p:sp>
      <p:sp>
        <p:nvSpPr>
          <p:cNvPr id="3" name="Text Placeholder 2"/>
          <p:cNvSpPr>
            <a:spLocks noGrp="1"/>
          </p:cNvSpPr>
          <p:nvPr>
            <p:ph type="body" sz="quarter" idx="13"/>
          </p:nvPr>
        </p:nvSpPr>
        <p:spPr>
          <a:xfrm>
            <a:off x="457200" y="5367528"/>
            <a:ext cx="8229600" cy="914400"/>
          </a:xfrm>
        </p:spPr>
        <p:txBody>
          <a:bodyPr/>
          <a:lstStyle/>
          <a:p>
            <a:r>
              <a:rPr lang="en-US" sz="1600" dirty="0" smtClean="0"/>
              <a:t>Exhibit 1-3 </a:t>
            </a:r>
            <a:r>
              <a:rPr lang="en-US" sz="1600" dirty="0"/>
              <a:t>shows </a:t>
            </a:r>
            <a:r>
              <a:rPr lang="en-US" sz="1600" dirty="0" smtClean="0"/>
              <a:t>that whereas efficiency </a:t>
            </a:r>
            <a:r>
              <a:rPr lang="en-US" sz="1600" dirty="0"/>
              <a:t>is concerned with the means</a:t>
            </a:r>
            <a:r>
              <a:rPr lang="en-US" sz="1600" i="1" dirty="0"/>
              <a:t> </a:t>
            </a:r>
            <a:r>
              <a:rPr lang="en-US" sz="1600" dirty="0"/>
              <a:t>of getting things done, </a:t>
            </a:r>
            <a:r>
              <a:rPr lang="en-US" sz="1600" dirty="0" smtClean="0"/>
              <a:t>effectiveness </a:t>
            </a:r>
            <a:r>
              <a:rPr lang="en-US" sz="1600" dirty="0"/>
              <a:t>is concerned with the ends, or attainment of organizational </a:t>
            </a:r>
            <a:r>
              <a:rPr lang="en-US" sz="1600" dirty="0" smtClean="0"/>
              <a:t>goals. </a:t>
            </a:r>
            <a:endParaRPr lang="en-US" sz="1600" dirty="0"/>
          </a:p>
        </p:txBody>
      </p:sp>
      <p:pic>
        <p:nvPicPr>
          <p:cNvPr id="5" name="Picture 4" descr="The diagram shows that efficiency (means) resource usage ensuring low wastage of resources and effectiveness (ends) goal attainment and ensures high goal attainment. It is summarized as:&#10;Management Strives for:&#10;• Low Resource Waste (high efficiency)&#10;• High Goal Attainment (high effectiveness)."/>
          <p:cNvPicPr>
            <a:picLocks noChangeAspect="1"/>
          </p:cNvPicPr>
          <p:nvPr/>
        </p:nvPicPr>
        <p:blipFill>
          <a:blip r:embed="rId3" cstate="print"/>
          <a:stretch>
            <a:fillRect/>
          </a:stretch>
        </p:blipFill>
        <p:spPr>
          <a:xfrm>
            <a:off x="792319" y="1331888"/>
            <a:ext cx="7559363" cy="4476561"/>
          </a:xfrm>
          <a:prstGeom prst="rect">
            <a:avLst/>
          </a:prstGeom>
        </p:spPr>
      </p:pic>
    </p:spTree>
    <p:extLst>
      <p:ext uri="{BB962C8B-B14F-4D97-AF65-F5344CB8AC3E}">
        <p14:creationId xmlns:p14="http://schemas.microsoft.com/office/powerpoint/2010/main" val="116991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80"/>
          </a:xfrm>
        </p:spPr>
        <p:txBody>
          <a:bodyPr/>
          <a:lstStyle/>
          <a:p>
            <a:r>
              <a:rPr lang="en-US" dirty="0" smtClean="0"/>
              <a:t>Management Functions</a:t>
            </a:r>
            <a:endParaRPr lang="en-US" dirty="0"/>
          </a:p>
        </p:txBody>
      </p:sp>
      <p:sp>
        <p:nvSpPr>
          <p:cNvPr id="3" name="Content Placeholder 2"/>
          <p:cNvSpPr>
            <a:spLocks noGrp="1"/>
          </p:cNvSpPr>
          <p:nvPr>
            <p:ph idx="1"/>
          </p:nvPr>
        </p:nvSpPr>
        <p:spPr>
          <a:xfrm>
            <a:off x="457200" y="1493837"/>
            <a:ext cx="8229600" cy="4525963"/>
          </a:xfrm>
        </p:spPr>
        <p:txBody>
          <a:bodyPr/>
          <a:lstStyle/>
          <a:p>
            <a:r>
              <a:rPr lang="en-US" sz="2800" b="1" dirty="0" smtClean="0"/>
              <a:t>Planning</a:t>
            </a:r>
            <a:r>
              <a:rPr lang="en-US" sz="2800" dirty="0" smtClean="0"/>
              <a:t>: Defining goals, establishing strategies to achieve goals, and developing plans to integrate and coordinate activities</a:t>
            </a:r>
          </a:p>
          <a:p>
            <a:r>
              <a:rPr lang="en-US" sz="2800" b="1" dirty="0" smtClean="0"/>
              <a:t>Organizing</a:t>
            </a:r>
            <a:r>
              <a:rPr lang="en-US" sz="2800" dirty="0" smtClean="0"/>
              <a:t>: Arranging and structuring work to accomplish organizational goals</a:t>
            </a:r>
          </a:p>
          <a:p>
            <a:r>
              <a:rPr lang="en-US" sz="2800" b="1" dirty="0" smtClean="0"/>
              <a:t>Le</a:t>
            </a:r>
            <a:r>
              <a:rPr lang="lv-LV" sz="2800" b="1" dirty="0" smtClean="0"/>
              <a:t>a</a:t>
            </a:r>
            <a:r>
              <a:rPr lang="en-US" sz="2800" b="1" dirty="0" smtClean="0"/>
              <a:t>ding</a:t>
            </a:r>
            <a:r>
              <a:rPr lang="en-US" sz="2800" dirty="0" smtClean="0"/>
              <a:t>: Working with and through people to accomplish goals</a:t>
            </a:r>
          </a:p>
          <a:p>
            <a:r>
              <a:rPr lang="en-US" sz="2800" b="1" dirty="0" smtClean="0"/>
              <a:t>Controlling</a:t>
            </a:r>
            <a:r>
              <a:rPr lang="en-US" sz="2800" dirty="0" smtClean="0"/>
              <a:t>: Monitoring, comparing, and correcting work</a:t>
            </a:r>
            <a:endParaRPr lang="en-US" sz="2800" dirty="0"/>
          </a:p>
        </p:txBody>
      </p:sp>
    </p:spTree>
    <p:extLst>
      <p:ext uri="{BB962C8B-B14F-4D97-AF65-F5344CB8AC3E}">
        <p14:creationId xmlns:p14="http://schemas.microsoft.com/office/powerpoint/2010/main" val="84915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1-4</a:t>
            </a:r>
            <a:r>
              <a:rPr lang="en-US" dirty="0"/>
              <a:t/>
            </a:r>
            <a:br>
              <a:rPr lang="en-US" dirty="0"/>
            </a:br>
            <a:r>
              <a:rPr lang="en-US" dirty="0" smtClean="0"/>
              <a:t>Four Functions of Management</a:t>
            </a:r>
            <a:endParaRPr lang="en-US" dirty="0"/>
          </a:p>
        </p:txBody>
      </p:sp>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1-4 </a:t>
            </a:r>
            <a:r>
              <a:rPr lang="en-US" sz="1600" dirty="0"/>
              <a:t>shows the </a:t>
            </a:r>
            <a:r>
              <a:rPr lang="en-US" sz="1600" dirty="0" smtClean="0"/>
              <a:t>four functions used to describe a manager’s work: planning, organizing, leading, and controlling. </a:t>
            </a:r>
            <a:endParaRPr lang="en-US" sz="1600" dirty="0"/>
          </a:p>
        </p:txBody>
      </p:sp>
      <p:pic>
        <p:nvPicPr>
          <p:cNvPr id="6" name="Picture 5" descr="Four functions of management which together lead to achieving the organization’s stated purposes shown in the diagram are as follows:&#10;• Planning: Setting goals, establishing strategies, and developing plans to coordinate activities&#10;• Organizing: Determining what needs to be done, how it will be done, and who is to do it&#10;• Leading: Motivating, leading, and any other actions involved in dealing with people&#10;• Controlling: Monitoring activities to ensure that they are accomplished as planned."/>
          <p:cNvPicPr>
            <a:picLocks noChangeAspect="1"/>
          </p:cNvPicPr>
          <p:nvPr/>
        </p:nvPicPr>
        <p:blipFill>
          <a:blip r:embed="rId3" cstate="print"/>
          <a:stretch>
            <a:fillRect/>
          </a:stretch>
        </p:blipFill>
        <p:spPr>
          <a:xfrm>
            <a:off x="202353" y="1854162"/>
            <a:ext cx="8802952" cy="2975755"/>
          </a:xfrm>
          <a:prstGeom prst="rect">
            <a:avLst/>
          </a:prstGeom>
        </p:spPr>
      </p:pic>
    </p:spTree>
    <p:extLst>
      <p:ext uri="{BB962C8B-B14F-4D97-AF65-F5344CB8AC3E}">
        <p14:creationId xmlns:p14="http://schemas.microsoft.com/office/powerpoint/2010/main" val="177694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Mintzberg’s Managerial Roles and a Contemporary Model of Managing</a:t>
            </a:r>
            <a:endParaRPr lang="en-US" dirty="0"/>
          </a:p>
        </p:txBody>
      </p:sp>
      <p:sp>
        <p:nvSpPr>
          <p:cNvPr id="3" name="Content Placeholder 2"/>
          <p:cNvSpPr>
            <a:spLocks noGrp="1"/>
          </p:cNvSpPr>
          <p:nvPr>
            <p:ph idx="1"/>
          </p:nvPr>
        </p:nvSpPr>
        <p:spPr/>
        <p:txBody>
          <a:bodyPr/>
          <a:lstStyle/>
          <a:p>
            <a:r>
              <a:rPr lang="en-US" sz="2800" b="1" dirty="0" smtClean="0"/>
              <a:t>Roles</a:t>
            </a:r>
            <a:r>
              <a:rPr lang="en-US" sz="2800" dirty="0" smtClean="0"/>
              <a:t>: </a:t>
            </a:r>
            <a:r>
              <a:rPr lang="en-US" sz="2800" dirty="0"/>
              <a:t>specific actions or behaviors expected of </a:t>
            </a:r>
            <a:r>
              <a:rPr lang="en-US" sz="2800" dirty="0" smtClean="0"/>
              <a:t>and exhibited by a </a:t>
            </a:r>
            <a:r>
              <a:rPr lang="en-US" sz="2800" dirty="0"/>
              <a:t>manager</a:t>
            </a:r>
          </a:p>
          <a:p>
            <a:r>
              <a:rPr lang="en-US" sz="2800" dirty="0"/>
              <a:t>Mintzberg identified 10 roles grouped around interpersonal relationships, the transfer of information, and </a:t>
            </a:r>
            <a:r>
              <a:rPr lang="en-US" sz="2800" dirty="0" smtClean="0"/>
              <a:t>decision-making</a:t>
            </a:r>
          </a:p>
        </p:txBody>
      </p:sp>
    </p:spTree>
    <p:extLst>
      <p:ext uri="{BB962C8B-B14F-4D97-AF65-F5344CB8AC3E}">
        <p14:creationId xmlns:p14="http://schemas.microsoft.com/office/powerpoint/2010/main" val="115497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Roles</a:t>
            </a:r>
            <a:endParaRPr lang="en-US" dirty="0"/>
          </a:p>
        </p:txBody>
      </p:sp>
      <p:sp>
        <p:nvSpPr>
          <p:cNvPr id="3" name="Content Placeholder 2"/>
          <p:cNvSpPr>
            <a:spLocks noGrp="1"/>
          </p:cNvSpPr>
          <p:nvPr>
            <p:ph idx="1"/>
          </p:nvPr>
        </p:nvSpPr>
        <p:spPr/>
        <p:txBody>
          <a:bodyPr/>
          <a:lstStyle/>
          <a:p>
            <a:r>
              <a:rPr lang="en-US" sz="2800" b="1" dirty="0" smtClean="0"/>
              <a:t>Interpersonal</a:t>
            </a:r>
          </a:p>
          <a:p>
            <a:pPr lvl="1"/>
            <a:r>
              <a:rPr lang="en-US" sz="2800" dirty="0" smtClean="0"/>
              <a:t>Figurehead, leader, liaison</a:t>
            </a:r>
          </a:p>
          <a:p>
            <a:r>
              <a:rPr lang="en-US" sz="2800" b="1" dirty="0" smtClean="0"/>
              <a:t>Informational</a:t>
            </a:r>
          </a:p>
          <a:p>
            <a:pPr lvl="1"/>
            <a:r>
              <a:rPr lang="en-US" sz="2800" dirty="0" smtClean="0"/>
              <a:t>Monitor, disseminator, spokesperson</a:t>
            </a:r>
          </a:p>
          <a:p>
            <a:r>
              <a:rPr lang="en-US" sz="2800" b="1" dirty="0" smtClean="0"/>
              <a:t>Decisional</a:t>
            </a:r>
          </a:p>
          <a:p>
            <a:pPr lvl="1"/>
            <a:r>
              <a:rPr lang="en-US" sz="2800" dirty="0" smtClean="0"/>
              <a:t>Entrepreneur, disturbance handler, resource allocator, negotiator</a:t>
            </a:r>
          </a:p>
        </p:txBody>
      </p:sp>
    </p:spTree>
    <p:extLst>
      <p:ext uri="{BB962C8B-B14F-4D97-AF65-F5344CB8AC3E}">
        <p14:creationId xmlns:p14="http://schemas.microsoft.com/office/powerpoint/2010/main" val="138802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1-5</a:t>
            </a:r>
            <a:r>
              <a:rPr lang="en-US" dirty="0"/>
              <a:t/>
            </a:r>
            <a:br>
              <a:rPr lang="en-US" dirty="0"/>
            </a:br>
            <a:r>
              <a:rPr lang="en-US" dirty="0" smtClean="0"/>
              <a:t>Mintzberg’s Managerial Roles</a:t>
            </a:r>
            <a:endParaRPr lang="en-US" dirty="0"/>
          </a:p>
        </p:txBody>
      </p:sp>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1-4 </a:t>
            </a:r>
            <a:r>
              <a:rPr lang="en-US" sz="1600" dirty="0"/>
              <a:t>shows the </a:t>
            </a:r>
            <a:r>
              <a:rPr lang="en-US" sz="1600" dirty="0" smtClean="0"/>
              <a:t>four functions used to describe a manager’s work: planning, organizing, leading, and controlling. </a:t>
            </a:r>
            <a:endParaRPr lang="en-US" sz="1600" dirty="0"/>
          </a:p>
        </p:txBody>
      </p:sp>
      <p:pic>
        <p:nvPicPr>
          <p:cNvPr id="7" name="Picture 2" descr="The managerial roles divided in three broad categories shown in the diagram are as follows:&#10;• Interpersonal roles&#10;  ‒ Figurehead&#10;  ‒ Leader&#10;  ‒ Liaison&#10;• Informational roles&#10;  ‒ Monitor&#10;  ‒ Disseminator&#10;  ‒ Spokesperson&#10;• Decisional roles&#10;  ‒ Entrepreneur&#10;  ‒ Disturbance Handler&#10;  ‒ Resource Allocator&#10;  ‒ Negotiator."/>
          <p:cNvPicPr>
            <a:picLocks noChangeAspect="1" noChangeArrowheads="1"/>
          </p:cNvPicPr>
          <p:nvPr/>
        </p:nvPicPr>
        <p:blipFill>
          <a:blip r:embed="rId3" cstate="print"/>
          <a:stretch>
            <a:fillRect/>
          </a:stretch>
        </p:blipFill>
        <p:spPr bwMode="auto">
          <a:xfrm>
            <a:off x="1435059" y="1349395"/>
            <a:ext cx="6273880" cy="4378172"/>
          </a:xfrm>
          <a:prstGeom prst="rect">
            <a:avLst/>
          </a:prstGeom>
          <a:noFill/>
          <a:ln w="9525">
            <a:noFill/>
            <a:miter lim="800000"/>
            <a:headEnd/>
            <a:tailEnd/>
          </a:ln>
        </p:spPr>
      </p:pic>
    </p:spTree>
    <p:extLst>
      <p:ext uri="{BB962C8B-B14F-4D97-AF65-F5344CB8AC3E}">
        <p14:creationId xmlns:p14="http://schemas.microsoft.com/office/powerpoint/2010/main" val="30041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Skills</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Technical skills</a:t>
            </a:r>
          </a:p>
          <a:p>
            <a:pPr lvl="1" eaLnBrk="0" hangingPunct="0">
              <a:spcBef>
                <a:spcPct val="20000"/>
              </a:spcBef>
              <a:buFont typeface="Arial" charset="0"/>
              <a:buChar char="–"/>
            </a:pPr>
            <a:r>
              <a:rPr lang="en-US" sz="2800" dirty="0"/>
              <a:t>Knowledge and proficiency in a specific field</a:t>
            </a:r>
          </a:p>
          <a:p>
            <a:pPr marL="342900" indent="-342900" eaLnBrk="0" hangingPunct="0">
              <a:spcBef>
                <a:spcPct val="20000"/>
              </a:spcBef>
              <a:buFont typeface="Arial" charset="0"/>
              <a:buChar char="•"/>
            </a:pPr>
            <a:r>
              <a:rPr lang="en-US" sz="2800" b="1" dirty="0"/>
              <a:t>Human skills</a:t>
            </a:r>
          </a:p>
          <a:p>
            <a:pPr lvl="1" eaLnBrk="0" hangingPunct="0">
              <a:spcBef>
                <a:spcPct val="20000"/>
              </a:spcBef>
              <a:buFont typeface="Arial" charset="0"/>
              <a:buChar char="–"/>
            </a:pPr>
            <a:r>
              <a:rPr lang="en-US" sz="2800" dirty="0"/>
              <a:t>The ability to work well with other people</a:t>
            </a:r>
          </a:p>
          <a:p>
            <a:pPr marL="342900" indent="-342900" eaLnBrk="0" hangingPunct="0">
              <a:spcBef>
                <a:spcPct val="20000"/>
              </a:spcBef>
              <a:buFont typeface="Arial" charset="0"/>
              <a:buChar char="•"/>
            </a:pPr>
            <a:r>
              <a:rPr lang="en-US" sz="2800" b="1" dirty="0"/>
              <a:t>Conceptual skills</a:t>
            </a:r>
          </a:p>
          <a:p>
            <a:pPr lvl="1" eaLnBrk="0" hangingPunct="0">
              <a:spcBef>
                <a:spcPct val="20000"/>
              </a:spcBef>
              <a:buFont typeface="Arial" charset="0"/>
              <a:buChar char="–"/>
            </a:pPr>
            <a:r>
              <a:rPr lang="en-US" sz="2800" dirty="0"/>
              <a:t>The ability to think and conceptualize about abstract and complex situations concerning the organization</a:t>
            </a:r>
          </a:p>
        </p:txBody>
      </p:sp>
    </p:spTree>
    <p:extLst>
      <p:ext uri="{BB962C8B-B14F-4D97-AF65-F5344CB8AC3E}">
        <p14:creationId xmlns:p14="http://schemas.microsoft.com/office/powerpoint/2010/main" val="39989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Exhibit 1-6</a:t>
            </a:r>
            <a:br>
              <a:rPr lang="en-US" sz="3200" dirty="0" smtClean="0"/>
            </a:br>
            <a:r>
              <a:rPr lang="en-US" sz="3200" dirty="0" smtClean="0"/>
              <a:t>Skills Needed at Different Managerial Levels</a:t>
            </a:r>
            <a:endParaRPr lang="en-US" sz="3200" dirty="0"/>
          </a:p>
        </p:txBody>
      </p:sp>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1-6 shows </a:t>
            </a:r>
            <a:r>
              <a:rPr lang="en-US" sz="1600" dirty="0"/>
              <a:t>the relationships of </a:t>
            </a:r>
            <a:r>
              <a:rPr lang="en-US" sz="1600" dirty="0" smtClean="0"/>
              <a:t>conceptual, human, and technical skills </a:t>
            </a:r>
            <a:r>
              <a:rPr lang="en-US" sz="1600" dirty="0"/>
              <a:t>to managerial levels. </a:t>
            </a:r>
          </a:p>
        </p:txBody>
      </p:sp>
      <p:pic>
        <p:nvPicPr>
          <p:cNvPr id="6" name="Picture 2" descr="The diagram shows proportions of these skills as follows:&#10;• Top managers: Need conceptual skills in highest proportions, followed by human skills, and technical skills in lowest proportion.&#10;• Middle managers: Need almost equal proportion of each skill&#10;• Lower-level managers: Need conceptual skills in lowest proportions, followed by human skills, and technical skills in lowest proportion.&#10;The comparison among the three levels also shows that:&#10;• Need of conceptual skills is highest for top managers and lowest for low-level managers.&#10;• Need of human skills is almost equal for managers of all the levels.&#10;• Need of technical skill is highest for low-level managers and lowest for top managers.&#10;"/>
          <p:cNvPicPr>
            <a:picLocks noChangeAspect="1" noChangeArrowheads="1"/>
          </p:cNvPicPr>
          <p:nvPr/>
        </p:nvPicPr>
        <p:blipFill>
          <a:blip r:embed="rId3" cstate="print"/>
          <a:stretch>
            <a:fillRect/>
          </a:stretch>
        </p:blipFill>
        <p:spPr bwMode="auto">
          <a:xfrm>
            <a:off x="279217" y="1718188"/>
            <a:ext cx="8585566" cy="3497823"/>
          </a:xfrm>
          <a:prstGeom prst="rect">
            <a:avLst/>
          </a:prstGeom>
          <a:noFill/>
          <a:ln w="9525">
            <a:noFill/>
            <a:miter lim="800000"/>
            <a:headEnd/>
            <a:tailEnd/>
          </a:ln>
        </p:spPr>
      </p:pic>
    </p:spTree>
    <p:extLst>
      <p:ext uri="{BB962C8B-B14F-4D97-AF65-F5344CB8AC3E}">
        <p14:creationId xmlns:p14="http://schemas.microsoft.com/office/powerpoint/2010/main" val="83990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1-7</a:t>
            </a:r>
            <a:r>
              <a:rPr lang="en-US" dirty="0"/>
              <a:t/>
            </a:r>
            <a:br>
              <a:rPr lang="en-US" dirty="0"/>
            </a:br>
            <a:r>
              <a:rPr lang="en-US" b="1" dirty="0" smtClean="0"/>
              <a:t>Important Managerial Skills</a:t>
            </a:r>
            <a:endParaRPr lang="en-US" b="1" dirty="0"/>
          </a:p>
        </p:txBody>
      </p:sp>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1-7 shows other important managerial skills. </a:t>
            </a:r>
            <a:endParaRPr lang="en-US" sz="1600" dirty="0"/>
          </a:p>
        </p:txBody>
      </p:sp>
      <p:pic>
        <p:nvPicPr>
          <p:cNvPr id="7" name="Picture 6" descr="The important managerial skills shown are as follows:&#10;• Managing human capital&#10;• Inspiring commitment&#10;• Managing change&#10;• Structuring work and getting things done&#10;• Facilitating the psychological and social contexts of work&#10;• Using purposeful networking&#10;• Managing decision-making processes&#10;• Managing strategy and innovation&#10;• Managing logistics and technology."/>
          <p:cNvPicPr>
            <a:picLocks noChangeAspect="1"/>
          </p:cNvPicPr>
          <p:nvPr/>
        </p:nvPicPr>
        <p:blipFill>
          <a:blip r:embed="rId3" cstate="print"/>
          <a:stretch>
            <a:fillRect/>
          </a:stretch>
        </p:blipFill>
        <p:spPr>
          <a:xfrm>
            <a:off x="158045" y="1497332"/>
            <a:ext cx="8815211" cy="4331968"/>
          </a:xfrm>
          <a:prstGeom prst="rect">
            <a:avLst/>
          </a:prstGeom>
        </p:spPr>
      </p:pic>
    </p:spTree>
    <p:extLst>
      <p:ext uri="{BB962C8B-B14F-4D97-AF65-F5344CB8AC3E}">
        <p14:creationId xmlns:p14="http://schemas.microsoft.com/office/powerpoint/2010/main" val="114971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sz="2400" b="1" dirty="0">
                <a:solidFill>
                  <a:srgbClr val="007FA3"/>
                </a:solidFill>
              </a:rPr>
              <a:t>1.1 </a:t>
            </a:r>
            <a:r>
              <a:rPr lang="en-US" sz="2400" b="1" dirty="0"/>
              <a:t>Tell </a:t>
            </a:r>
            <a:r>
              <a:rPr lang="en-US" sz="2400" dirty="0"/>
              <a:t>who managers are and where they work.</a:t>
            </a:r>
          </a:p>
          <a:p>
            <a:pPr marL="502920" lvl="1" indent="0">
              <a:buNone/>
            </a:pPr>
            <a:r>
              <a:rPr lang="en-US" sz="2400" b="1" dirty="0"/>
              <a:t>Know how to </a:t>
            </a:r>
            <a:r>
              <a:rPr lang="en-US" sz="2400" dirty="0"/>
              <a:t>manage your time.</a:t>
            </a:r>
          </a:p>
          <a:p>
            <a:pPr marL="0" indent="0">
              <a:buNone/>
            </a:pPr>
            <a:r>
              <a:rPr lang="en-US" sz="2400" b="1" dirty="0">
                <a:solidFill>
                  <a:srgbClr val="007FA3"/>
                </a:solidFill>
              </a:rPr>
              <a:t>1.2 </a:t>
            </a:r>
            <a:r>
              <a:rPr lang="en-US" sz="2400" b="1" dirty="0"/>
              <a:t>Explain</a:t>
            </a:r>
            <a:r>
              <a:rPr lang="en-US" sz="2400" dirty="0"/>
              <a:t> why managers are important to organizations.</a:t>
            </a:r>
          </a:p>
          <a:p>
            <a:pPr marL="0" indent="0">
              <a:buNone/>
            </a:pPr>
            <a:r>
              <a:rPr lang="en-US" sz="2400" b="1" dirty="0">
                <a:solidFill>
                  <a:srgbClr val="007FA3"/>
                </a:solidFill>
              </a:rPr>
              <a:t>1.3 </a:t>
            </a:r>
            <a:r>
              <a:rPr lang="en-US" sz="2400" b="1" dirty="0"/>
              <a:t>Describe </a:t>
            </a:r>
            <a:r>
              <a:rPr lang="en-US" sz="2400" dirty="0"/>
              <a:t>the functions, roles, and skills of managers.</a:t>
            </a:r>
          </a:p>
          <a:p>
            <a:pPr marL="356616" lvl="1" indent="146304">
              <a:buNone/>
            </a:pPr>
            <a:r>
              <a:rPr lang="en-US" sz="2400" b="1" dirty="0"/>
              <a:t>Develop your skill </a:t>
            </a:r>
            <a:r>
              <a:rPr lang="en-US" sz="2400" dirty="0"/>
              <a:t>at </a:t>
            </a:r>
            <a:r>
              <a:rPr lang="en-US" sz="2400"/>
              <a:t>being </a:t>
            </a:r>
            <a:r>
              <a:rPr lang="en-US" sz="2400" smtClean="0"/>
              <a:t>aware</a:t>
            </a:r>
            <a:r>
              <a:rPr lang="en-US" sz="2400" dirty="0"/>
              <a:t>.</a:t>
            </a:r>
          </a:p>
          <a:p>
            <a:pPr marL="508000" indent="-673100">
              <a:buNone/>
            </a:pPr>
            <a:r>
              <a:rPr lang="en-US" sz="2400" b="1" dirty="0">
                <a:solidFill>
                  <a:srgbClr val="007FA3"/>
                </a:solidFill>
              </a:rPr>
              <a:t>1.4 </a:t>
            </a:r>
            <a:r>
              <a:rPr lang="en-US" sz="2400" b="1" dirty="0"/>
              <a:t>Describe</a:t>
            </a:r>
            <a:r>
              <a:rPr lang="en-US" sz="2400" dirty="0"/>
              <a:t> the factors that are reshaping and redefining the manager’s </a:t>
            </a:r>
            <a:r>
              <a:rPr lang="en-US" sz="2400" dirty="0" smtClean="0"/>
              <a:t>job.</a:t>
            </a:r>
          </a:p>
          <a:p>
            <a:pPr marL="0" indent="0">
              <a:buNone/>
            </a:pPr>
            <a:r>
              <a:rPr lang="en-US" sz="2400" b="1" dirty="0" smtClean="0">
                <a:solidFill>
                  <a:srgbClr val="007FA3"/>
                </a:solidFill>
              </a:rPr>
              <a:t>1.5 </a:t>
            </a:r>
            <a:r>
              <a:rPr lang="en-US" sz="2400" b="1" dirty="0" smtClean="0"/>
              <a:t>Explain </a:t>
            </a:r>
            <a:r>
              <a:rPr lang="en-US" sz="2400" dirty="0" smtClean="0"/>
              <a:t>the value of studying management.</a:t>
            </a:r>
            <a:endParaRPr lang="en-US" sz="2400" dirty="0"/>
          </a:p>
        </p:txBody>
      </p:sp>
    </p:spTree>
    <p:extLst>
      <p:ext uri="{BB962C8B-B14F-4D97-AF65-F5344CB8AC3E}">
        <p14:creationId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a:t>Exhibit </a:t>
            </a:r>
            <a:r>
              <a:rPr lang="en-US" dirty="0" smtClean="0"/>
              <a:t>1-8</a:t>
            </a:r>
            <a:r>
              <a:rPr lang="lv-LV" dirty="0" smtClean="0"/>
              <a:t> </a:t>
            </a:r>
            <a:r>
              <a:rPr lang="en-US" b="1" dirty="0" smtClean="0"/>
              <a:t>Changes Facing Managers</a:t>
            </a:r>
            <a:endParaRPr lang="en-US" b="1" dirty="0"/>
          </a:p>
        </p:txBody>
      </p:sp>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a:xfrm>
            <a:off x="457200" y="6248400"/>
            <a:ext cx="8229600" cy="189016"/>
          </a:xfrm>
        </p:spPr>
        <p:txBody>
          <a:bodyPr>
            <a:normAutofit fontScale="55000" lnSpcReduction="20000"/>
          </a:bodyPr>
          <a:lstStyle/>
          <a:p>
            <a:r>
              <a:rPr lang="en-US" sz="1600" dirty="0" smtClean="0"/>
              <a:t>Exhibit </a:t>
            </a:r>
            <a:r>
              <a:rPr lang="en-US" sz="1600" dirty="0"/>
              <a:t>1-8 shows some of the most important changes facing managers. </a:t>
            </a:r>
          </a:p>
        </p:txBody>
      </p:sp>
      <p:pic>
        <p:nvPicPr>
          <p:cNvPr id="5" name="Picture 4" descr="The changes and their impacts shown in the diagram are as follows:&#10;• Changing Technology (Digitization)&#10;  ‒ Shifting organizational boundaries&#10;  ‒ Virtual workplaces&#10;  ‒ More mobile workforce&#10;  ‒ Flexible work arrangements&#10;  ‒ Empowered employees&#10;  ‒ Work life–personal life balance&#10;  ‒ Social media challenges&#10;• Increased Emphasis on Organizational and Managerial Ethics&#10;  ‒ Redefined values&#10;  ‒ Rebuilding trust&#10;  ‒ Increased accountability&#10;  ‒ Sustainability&#10;• Increased Competitiveness&#10;  ‒ Customer service&#10;  ‒ Innovation&#10;  ‒ Globalization&#10;  ‒ Efficiency/productivity&#10;• Changing Security Threats&#10;  ‒ Risk management&#10;  ‒ Uncertainty over future energy sources/prices&#10;  ‒ Restructured workplace&#10;  ‒ Discrimination concerns&#10;  ‒ Globalization concerns&#10;  ‒ Employee assistance&#10;  ‒ Uncertainty over economic climate."/>
          <p:cNvPicPr>
            <a:picLocks noChangeAspect="1"/>
          </p:cNvPicPr>
          <p:nvPr/>
        </p:nvPicPr>
        <p:blipFill>
          <a:blip r:embed="rId3" cstate="print"/>
          <a:stretch>
            <a:fillRect/>
          </a:stretch>
        </p:blipFill>
        <p:spPr>
          <a:xfrm>
            <a:off x="685800" y="845602"/>
            <a:ext cx="7391400" cy="5388071"/>
          </a:xfrm>
          <a:prstGeom prst="rect">
            <a:avLst/>
          </a:prstGeom>
        </p:spPr>
      </p:pic>
    </p:spTree>
    <p:extLst>
      <p:ext uri="{BB962C8B-B14F-4D97-AF65-F5344CB8AC3E}">
        <p14:creationId xmlns:p14="http://schemas.microsoft.com/office/powerpoint/2010/main" val="724184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Focus on the Customer</a:t>
            </a:r>
            <a:endParaRPr lang="en-US" sz="4000" b="1" dirty="0">
              <a:solidFill>
                <a:schemeClr val="accent5">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smtClean="0"/>
              <a:t>Without customers, most organizations would cease to exist</a:t>
            </a:r>
            <a:endParaRPr lang="en-US" sz="2800" dirty="0"/>
          </a:p>
          <a:p>
            <a:pPr marL="342900" indent="-342900" eaLnBrk="0" hangingPunct="0">
              <a:spcBef>
                <a:spcPct val="20000"/>
              </a:spcBef>
              <a:buFont typeface="Arial" charset="0"/>
              <a:buChar char="•"/>
            </a:pPr>
            <a:r>
              <a:rPr lang="en-US" sz="2800" dirty="0" smtClean="0"/>
              <a:t>Managing customer relationships is the responsibility of all managers and employees</a:t>
            </a:r>
          </a:p>
          <a:p>
            <a:pPr marL="342900" indent="-342900" eaLnBrk="0" hangingPunct="0">
              <a:spcBef>
                <a:spcPct val="20000"/>
              </a:spcBef>
              <a:buFont typeface="Arial" charset="0"/>
              <a:buChar char="•"/>
            </a:pPr>
            <a:r>
              <a:rPr lang="en-US" sz="2800" dirty="0" smtClean="0"/>
              <a:t>Consistent, high-quality customer service is essential</a:t>
            </a:r>
            <a:endParaRPr lang="en-US" sz="2800" dirty="0"/>
          </a:p>
        </p:txBody>
      </p:sp>
    </p:spTree>
    <p:extLst>
      <p:ext uri="{BB962C8B-B14F-4D97-AF65-F5344CB8AC3E}">
        <p14:creationId xmlns:p14="http://schemas.microsoft.com/office/powerpoint/2010/main" val="155871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Focus on Technology</a:t>
            </a:r>
            <a:endParaRPr lang="en-US" sz="4000" b="1" dirty="0">
              <a:solidFill>
                <a:schemeClr val="accent5">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a:t>Managers must </a:t>
            </a:r>
            <a:r>
              <a:rPr lang="en-US" sz="2800" dirty="0" smtClean="0"/>
              <a:t>get employees on board with new technology</a:t>
            </a:r>
          </a:p>
          <a:p>
            <a:pPr marL="342900" indent="-342900" eaLnBrk="0" hangingPunct="0">
              <a:spcBef>
                <a:spcPct val="20000"/>
              </a:spcBef>
              <a:buFont typeface="Arial" charset="0"/>
              <a:buChar char="•"/>
            </a:pPr>
            <a:r>
              <a:rPr lang="en-US" sz="2800" dirty="0" smtClean="0"/>
              <a:t>Managers must oversee the social interactions and challenges involved in using collaborative technologies</a:t>
            </a:r>
            <a:endParaRPr lang="en-US" sz="2800" dirty="0"/>
          </a:p>
        </p:txBody>
      </p:sp>
    </p:spTree>
    <p:extLst>
      <p:ext uri="{BB962C8B-B14F-4D97-AF65-F5344CB8AC3E}">
        <p14:creationId xmlns:p14="http://schemas.microsoft.com/office/powerpoint/2010/main" val="93964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Focus on Social Media</a:t>
            </a:r>
            <a:endParaRPr lang="en-US" sz="4000" b="1" dirty="0">
              <a:solidFill>
                <a:schemeClr val="accent5">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smtClean="0"/>
              <a:t>Social media</a:t>
            </a:r>
            <a:r>
              <a:rPr lang="en-US" sz="2800" dirty="0" smtClean="0"/>
              <a:t>: forms </a:t>
            </a:r>
            <a:r>
              <a:rPr lang="en-US" sz="2800" dirty="0"/>
              <a:t>of electronic communication through which users create online communities to share ideas, information, personal messages, and other </a:t>
            </a:r>
            <a:r>
              <a:rPr lang="en-US" sz="2800" dirty="0" smtClean="0"/>
              <a:t>content</a:t>
            </a:r>
            <a:r>
              <a:rPr lang="lv-LV" sz="2800" dirty="0" smtClean="0"/>
              <a:t>. </a:t>
            </a:r>
            <a:r>
              <a:rPr lang="en-US" sz="2800" dirty="0"/>
              <a:t>And employees don’t just use these on their personal time, but also for work purposes. That’s why managers need to understand and manage the power and peril of social media</a:t>
            </a:r>
          </a:p>
        </p:txBody>
      </p:sp>
    </p:spTree>
    <p:extLst>
      <p:ext uri="{BB962C8B-B14F-4D97-AF65-F5344CB8AC3E}">
        <p14:creationId xmlns:p14="http://schemas.microsoft.com/office/powerpoint/2010/main" val="173015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Focus on Social Media</a:t>
            </a:r>
            <a:endParaRPr lang="lv-LV" sz="4000" b="1" dirty="0">
              <a:solidFill>
                <a:schemeClr val="accent5">
                  <a:lumMod val="75000"/>
                </a:schemeClr>
              </a:solidFill>
            </a:endParaRPr>
          </a:p>
        </p:txBody>
      </p:sp>
      <p:sp>
        <p:nvSpPr>
          <p:cNvPr id="3" name="Content Placeholder 2"/>
          <p:cNvSpPr>
            <a:spLocks noGrp="1"/>
          </p:cNvSpPr>
          <p:nvPr>
            <p:ph idx="1"/>
          </p:nvPr>
        </p:nvSpPr>
        <p:spPr/>
        <p:txBody>
          <a:bodyPr/>
          <a:lstStyle/>
          <a:p>
            <a:r>
              <a:rPr lang="en-US" sz="2800" dirty="0"/>
              <a:t>Increasingly, many companies encourage employees to use social media to become employee activists. For this purpose, employee activists draw visibility to their workplace, defend their employers from criticism, and serve as advocates, both online and off. </a:t>
            </a:r>
          </a:p>
          <a:p>
            <a:endParaRPr lang="lv-LV" sz="2800" dirty="0"/>
          </a:p>
        </p:txBody>
      </p:sp>
    </p:spTree>
    <p:extLst>
      <p:ext uri="{BB962C8B-B14F-4D97-AF65-F5344CB8AC3E}">
        <p14:creationId xmlns:p14="http://schemas.microsoft.com/office/powerpoint/2010/main" val="400849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75000"/>
                  </a:schemeClr>
                </a:solidFill>
              </a:rPr>
              <a:t>Focus on Social Media</a:t>
            </a:r>
            <a:endParaRPr lang="lv-LV" sz="3600" b="1" dirty="0">
              <a:solidFill>
                <a:schemeClr val="accent5">
                  <a:lumMod val="75000"/>
                </a:schemeClr>
              </a:solidFill>
            </a:endParaRPr>
          </a:p>
        </p:txBody>
      </p:sp>
      <p:sp>
        <p:nvSpPr>
          <p:cNvPr id="3" name="Content Placeholder 2"/>
          <p:cNvSpPr>
            <a:spLocks noGrp="1"/>
          </p:cNvSpPr>
          <p:nvPr>
            <p:ph idx="1"/>
          </p:nvPr>
        </p:nvSpPr>
        <p:spPr/>
        <p:txBody>
          <a:bodyPr/>
          <a:lstStyle/>
          <a:p>
            <a:r>
              <a:rPr lang="en-US" sz="2800" dirty="0"/>
              <a:t>Internally, social media also becomes problematic when it becomes a way for boastful employees to brag about their accomplishments, for managers to publish one-way messages to employees, or for employees to argue or gripe about something or someone they don’t like at work—then it has lost its usefulness. To avoid this, managers need to remember that social media is a tool that needs to be managed to be beneficial. </a:t>
            </a:r>
          </a:p>
          <a:p>
            <a:endParaRPr lang="lv-LV" sz="2800" dirty="0"/>
          </a:p>
        </p:txBody>
      </p:sp>
    </p:spTree>
    <p:extLst>
      <p:ext uri="{BB962C8B-B14F-4D97-AF65-F5344CB8AC3E}">
        <p14:creationId xmlns:p14="http://schemas.microsoft.com/office/powerpoint/2010/main" val="421032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Focus on Innovation</a:t>
            </a:r>
            <a:endParaRPr lang="en-US" sz="4000" b="1" dirty="0">
              <a:solidFill>
                <a:schemeClr val="accent5">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smtClean="0"/>
              <a:t>Innovation</a:t>
            </a:r>
            <a:r>
              <a:rPr lang="en-US" sz="2800" dirty="0" smtClean="0"/>
              <a:t>: exploring </a:t>
            </a:r>
            <a:r>
              <a:rPr lang="en-US" sz="2800" dirty="0"/>
              <a:t>new territory, taking </a:t>
            </a:r>
            <a:r>
              <a:rPr lang="en-US" sz="2800" dirty="0" smtClean="0"/>
              <a:t>risks, and doing things differently</a:t>
            </a:r>
            <a:endParaRPr lang="lv-LV" sz="2800" dirty="0" smtClean="0"/>
          </a:p>
          <a:p>
            <a:pPr marL="342900" indent="-342900" eaLnBrk="0" hangingPunct="0">
              <a:spcBef>
                <a:spcPct val="20000"/>
              </a:spcBef>
              <a:buFont typeface="Arial" charset="0"/>
              <a:buChar char="•"/>
            </a:pPr>
            <a:endParaRPr lang="lv-LV" sz="2800" dirty="0"/>
          </a:p>
          <a:p>
            <a:pPr marL="342900" indent="-342900" eaLnBrk="0" hangingPunct="0">
              <a:spcBef>
                <a:spcPct val="20000"/>
              </a:spcBef>
              <a:buFont typeface="Arial" charset="0"/>
              <a:buChar char="•"/>
            </a:pPr>
            <a:r>
              <a:rPr lang="en-US" sz="2800" b="1" dirty="0">
                <a:cs typeface="Arial" charset="0"/>
              </a:rPr>
              <a:t>Innovation</a:t>
            </a:r>
            <a:r>
              <a:rPr lang="en-US" sz="2800" dirty="0">
                <a:cs typeface="Arial" charset="0"/>
              </a:rPr>
              <a:t> isn’t just for high</a:t>
            </a:r>
            <a:r>
              <a:rPr lang="en-US" sz="2800" dirty="0"/>
              <a:t>-</a:t>
            </a:r>
            <a:r>
              <a:rPr lang="en-US" sz="2800" dirty="0">
                <a:cs typeface="Arial" charset="0"/>
              </a:rPr>
              <a:t>tech or other technologically sophisticated organizations. Innovative efforts can be found in all types of organizations</a:t>
            </a:r>
            <a:endParaRPr lang="en-US" sz="2800" dirty="0"/>
          </a:p>
        </p:txBody>
      </p:sp>
    </p:spTree>
    <p:extLst>
      <p:ext uri="{BB962C8B-B14F-4D97-AF65-F5344CB8AC3E}">
        <p14:creationId xmlns:p14="http://schemas.microsoft.com/office/powerpoint/2010/main" val="12176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Focus on Sustainability</a:t>
            </a:r>
            <a:endParaRPr lang="lv-LV" sz="4000" b="1" dirty="0">
              <a:solidFill>
                <a:schemeClr val="accent5">
                  <a:lumMod val="75000"/>
                </a:schemeClr>
              </a:solidFill>
            </a:endParaRPr>
          </a:p>
        </p:txBody>
      </p:sp>
      <p:sp>
        <p:nvSpPr>
          <p:cNvPr id="3" name="Content Placeholder 2"/>
          <p:cNvSpPr>
            <a:spLocks noGrp="1"/>
          </p:cNvSpPr>
          <p:nvPr>
            <p:ph idx="1"/>
          </p:nvPr>
        </p:nvSpPr>
        <p:spPr/>
        <p:txBody>
          <a:bodyPr/>
          <a:lstStyle/>
          <a:p>
            <a:r>
              <a:rPr lang="en-US" sz="2800" dirty="0">
                <a:cs typeface="Arial" charset="0"/>
              </a:rPr>
              <a:t>What’s emerging in the twenty-first century is the concept of managing in a </a:t>
            </a:r>
            <a:r>
              <a:rPr lang="en-US" sz="2800" b="1" dirty="0">
                <a:cs typeface="Arial" charset="0"/>
              </a:rPr>
              <a:t>sustainable </a:t>
            </a:r>
            <a:r>
              <a:rPr lang="en-US" sz="2800" dirty="0">
                <a:cs typeface="Arial" charset="0"/>
              </a:rPr>
              <a:t>way, which has had the effect of widening corporate responsibility not only to managing in an efficient and effective way, but also to responding strategically to a wide range of environmental and societal challenges. </a:t>
            </a:r>
            <a:endParaRPr lang="lv-LV" sz="2800" dirty="0"/>
          </a:p>
        </p:txBody>
      </p:sp>
    </p:spTree>
    <p:extLst>
      <p:ext uri="{BB962C8B-B14F-4D97-AF65-F5344CB8AC3E}">
        <p14:creationId xmlns:p14="http://schemas.microsoft.com/office/powerpoint/2010/main" val="48433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rPr>
              <a:t>Focus on Sustainability</a:t>
            </a:r>
            <a:endParaRPr lang="en-US" sz="4000" b="1" dirty="0">
              <a:solidFill>
                <a:schemeClr val="accent5">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smtClean="0"/>
              <a:t>Sustainability</a:t>
            </a:r>
            <a:r>
              <a:rPr lang="en-US" sz="2800" dirty="0" smtClean="0"/>
              <a:t>: </a:t>
            </a:r>
            <a:r>
              <a:rPr lang="en-US" sz="2800" dirty="0"/>
              <a:t>a company’s ability to achieve its business goals and increase long-term shareholder value by integrating </a:t>
            </a:r>
            <a:r>
              <a:rPr lang="en-US" sz="2800" b="1" dirty="0">
                <a:solidFill>
                  <a:srgbClr val="FF0000"/>
                </a:solidFill>
              </a:rPr>
              <a:t>economic, environmental, and social opportunities </a:t>
            </a:r>
            <a:r>
              <a:rPr lang="en-US" sz="2800" dirty="0"/>
              <a:t>into its business strategies</a:t>
            </a:r>
          </a:p>
        </p:txBody>
      </p:sp>
    </p:spTree>
    <p:extLst>
      <p:ext uri="{BB962C8B-B14F-4D97-AF65-F5344CB8AC3E}">
        <p14:creationId xmlns:p14="http://schemas.microsoft.com/office/powerpoint/2010/main" val="56489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75000"/>
                  </a:schemeClr>
                </a:solidFill>
              </a:rPr>
              <a:t>Focus on the Employee</a:t>
            </a:r>
            <a:endParaRPr lang="en-US" sz="3600" b="1" dirty="0">
              <a:solidFill>
                <a:schemeClr val="accent5">
                  <a:lumMod val="75000"/>
                </a:schemeClr>
              </a:solidFill>
            </a:endParaRPr>
          </a:p>
        </p:txBody>
      </p:sp>
      <p:sp>
        <p:nvSpPr>
          <p:cNvPr id="3" name="Content Placeholder 2"/>
          <p:cNvSpPr>
            <a:spLocks noGrp="1"/>
          </p:cNvSpPr>
          <p:nvPr>
            <p:ph idx="1"/>
          </p:nvPr>
        </p:nvSpPr>
        <p:spPr/>
        <p:txBody>
          <a:bodyPr/>
          <a:lstStyle/>
          <a:p>
            <a:r>
              <a:rPr lang="en-US" sz="2800" dirty="0"/>
              <a:t>Progressive companies recognize the importance of treating employees well not only because it’s simply the right thing to do, but also because it is good business. Well-treated employees are more likely to go the extra mile when performing their job</a:t>
            </a:r>
          </a:p>
        </p:txBody>
      </p:sp>
    </p:spTree>
    <p:extLst>
      <p:ext uri="{BB962C8B-B14F-4D97-AF65-F5344CB8AC3E}">
        <p14:creationId xmlns:p14="http://schemas.microsoft.com/office/powerpoint/2010/main" val="128899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Manager?</a:t>
            </a:r>
          </a:p>
        </p:txBody>
      </p:sp>
      <p:sp>
        <p:nvSpPr>
          <p:cNvPr id="3" name="Content Placeholder 2"/>
          <p:cNvSpPr>
            <a:spLocks noGrp="1"/>
          </p:cNvSpPr>
          <p:nvPr>
            <p:ph idx="1"/>
          </p:nvPr>
        </p:nvSpPr>
        <p:spPr/>
        <p:txBody>
          <a:bodyPr/>
          <a:lstStyle/>
          <a:p>
            <a:pPr marL="0" indent="0">
              <a:spcBef>
                <a:spcPts val="0"/>
              </a:spcBef>
              <a:buClrTx/>
              <a:buSzTx/>
              <a:buNone/>
            </a:pPr>
            <a:r>
              <a:rPr lang="en-US" sz="3200" b="1" dirty="0" smtClean="0"/>
              <a:t>Manager</a:t>
            </a:r>
            <a:r>
              <a:rPr lang="en-US" sz="3200" dirty="0"/>
              <a:t>: </a:t>
            </a:r>
            <a:r>
              <a:rPr lang="en-US" sz="3200" dirty="0">
                <a:solidFill>
                  <a:schemeClr val="tx2"/>
                </a:solidFill>
              </a:rPr>
              <a:t>someone who coordinates and oversees the work of other people so that organizational goals can be </a:t>
            </a:r>
            <a:r>
              <a:rPr lang="en-US" sz="3200" dirty="0" smtClean="0">
                <a:solidFill>
                  <a:schemeClr val="tx2"/>
                </a:solidFill>
              </a:rPr>
              <a:t>accomplished</a:t>
            </a:r>
            <a:endParaRPr lang="lv-LV" sz="3200" dirty="0" smtClean="0">
              <a:solidFill>
                <a:schemeClr val="tx2"/>
              </a:solidFill>
            </a:endParaRPr>
          </a:p>
          <a:p>
            <a:pPr marL="0" indent="0">
              <a:spcBef>
                <a:spcPts val="0"/>
              </a:spcBef>
              <a:buClrTx/>
              <a:buSzTx/>
              <a:buNone/>
            </a:pPr>
            <a:endParaRPr lang="lv-LV" sz="3200" dirty="0" smtClean="0">
              <a:solidFill>
                <a:schemeClr val="tx2"/>
              </a:solidFill>
            </a:endParaRPr>
          </a:p>
          <a:p>
            <a:pPr marL="0" indent="0">
              <a:spcBef>
                <a:spcPts val="0"/>
              </a:spcBef>
              <a:buClrTx/>
              <a:buSzTx/>
              <a:buNone/>
            </a:pPr>
            <a:endParaRPr lang="lv-LV" sz="3200" dirty="0">
              <a:solidFill>
                <a:schemeClr val="tx2"/>
              </a:solidFill>
            </a:endParaRPr>
          </a:p>
          <a:p>
            <a:pPr marL="0" indent="0">
              <a:spcBef>
                <a:spcPts val="0"/>
              </a:spcBef>
              <a:buClrTx/>
              <a:buSzTx/>
              <a:buNone/>
            </a:pPr>
            <a:r>
              <a:rPr lang="lv-LV" sz="2000" i="1" dirty="0" smtClean="0">
                <a:solidFill>
                  <a:prstClr val="black"/>
                </a:solidFill>
                <a:latin typeface="+mj-lt"/>
                <a:cs typeface="Arial" charset="0"/>
              </a:rPr>
              <a:t>	</a:t>
            </a:r>
            <a:r>
              <a:rPr lang="en-US" sz="2000" i="1" dirty="0" smtClean="0">
                <a:solidFill>
                  <a:prstClr val="black"/>
                </a:solidFill>
                <a:latin typeface="+mj-lt"/>
                <a:cs typeface="Arial" charset="0"/>
              </a:rPr>
              <a:t>Managers </a:t>
            </a:r>
            <a:r>
              <a:rPr lang="en-US" sz="2000" i="1" dirty="0">
                <a:solidFill>
                  <a:prstClr val="black"/>
                </a:solidFill>
                <a:latin typeface="+mj-lt"/>
                <a:cs typeface="Arial" charset="0"/>
              </a:rPr>
              <a:t>run large corporations, medium-sized businesses, and entrepreneurial start-ups. They’re found in government departments, hospitals, small businesses, not-for-profit agencies, museums, schools, and even such nontraditional organizations such as political campaigns and music tours. </a:t>
            </a:r>
            <a:endParaRPr lang="lv-LV" sz="2000" i="1" dirty="0" smtClean="0">
              <a:solidFill>
                <a:prstClr val="black"/>
              </a:solidFill>
              <a:latin typeface="+mj-lt"/>
              <a:cs typeface="Arial" charset="0"/>
            </a:endParaRPr>
          </a:p>
          <a:p>
            <a:pPr marL="0" indent="0">
              <a:spcBef>
                <a:spcPts val="0"/>
              </a:spcBef>
              <a:buClrTx/>
              <a:buSzTx/>
              <a:buNone/>
            </a:pPr>
            <a:r>
              <a:rPr lang="en-US" sz="2000" i="1" dirty="0" smtClean="0">
                <a:solidFill>
                  <a:prstClr val="black"/>
                </a:solidFill>
                <a:latin typeface="+mj-lt"/>
                <a:cs typeface="Arial" charset="0"/>
              </a:rPr>
              <a:t>In </a:t>
            </a:r>
            <a:r>
              <a:rPr lang="en-US" sz="2000" i="1" dirty="0">
                <a:solidFill>
                  <a:prstClr val="black"/>
                </a:solidFill>
                <a:latin typeface="+mj-lt"/>
                <a:cs typeface="Arial" charset="0"/>
              </a:rPr>
              <a:t>many organizations, the changing nature of work has blurred the distinction between managers and non-managerial employees</a:t>
            </a:r>
            <a:endParaRPr lang="en-US" sz="4800" i="1" dirty="0">
              <a:latin typeface="+mj-lt"/>
            </a:endParaRPr>
          </a:p>
        </p:txBody>
      </p:sp>
    </p:spTree>
    <p:extLst>
      <p:ext uri="{BB962C8B-B14F-4D97-AF65-F5344CB8AC3E}">
        <p14:creationId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Focus on the Employee</a:t>
            </a:r>
            <a:endParaRPr lang="lv-LV" sz="4000" b="1" dirty="0">
              <a:solidFill>
                <a:schemeClr val="accent5">
                  <a:lumMod val="75000"/>
                </a:schemeClr>
              </a:solidFill>
            </a:endParaRPr>
          </a:p>
        </p:txBody>
      </p:sp>
      <p:sp>
        <p:nvSpPr>
          <p:cNvPr id="3" name="Content Placeholder 2"/>
          <p:cNvSpPr>
            <a:spLocks noGrp="1"/>
          </p:cNvSpPr>
          <p:nvPr>
            <p:ph idx="1"/>
          </p:nvPr>
        </p:nvSpPr>
        <p:spPr/>
        <p:txBody>
          <a:bodyPr/>
          <a:lstStyle/>
          <a:p>
            <a:r>
              <a:rPr lang="en-US" sz="2800" dirty="0"/>
              <a:t>Successful managers regularly provide </a:t>
            </a:r>
            <a:r>
              <a:rPr lang="en-US" sz="2800" i="1" dirty="0">
                <a:solidFill>
                  <a:srgbClr val="C00000"/>
                </a:solidFill>
              </a:rPr>
              <a:t>performance feedback </a:t>
            </a:r>
            <a:r>
              <a:rPr lang="en-US" sz="2800" dirty="0"/>
              <a:t>that serves as an evaluation of an employee’s performance and provides the foundation for discussing developmental opportunities. Effective performance appraisal outcomes depend on clearly communicating performance expectations and the resources available to help employees perform well and providing feedback on how well expectations were met. </a:t>
            </a:r>
          </a:p>
          <a:p>
            <a:endParaRPr lang="lv-LV" sz="2800" dirty="0"/>
          </a:p>
        </p:txBody>
      </p:sp>
    </p:spTree>
    <p:extLst>
      <p:ext uri="{BB962C8B-B14F-4D97-AF65-F5344CB8AC3E}">
        <p14:creationId xmlns:p14="http://schemas.microsoft.com/office/powerpoint/2010/main" val="706754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rPr>
              <a:t>Focus on the Employee</a:t>
            </a:r>
            <a:endParaRPr lang="lv-LV" sz="4000" b="1" dirty="0">
              <a:solidFill>
                <a:schemeClr val="accent5">
                  <a:lumMod val="75000"/>
                </a:schemeClr>
              </a:solidFill>
            </a:endParaRPr>
          </a:p>
        </p:txBody>
      </p:sp>
      <p:sp>
        <p:nvSpPr>
          <p:cNvPr id="3" name="Content Placeholder 2"/>
          <p:cNvSpPr>
            <a:spLocks noGrp="1"/>
          </p:cNvSpPr>
          <p:nvPr>
            <p:ph idx="1"/>
          </p:nvPr>
        </p:nvSpPr>
        <p:spPr/>
        <p:txBody>
          <a:bodyPr/>
          <a:lstStyle/>
          <a:p>
            <a:r>
              <a:rPr lang="en-US" sz="2800" dirty="0"/>
              <a:t>Successful managers often embrace work-life practices and provide encouragement to employees who wish to use them</a:t>
            </a:r>
            <a:r>
              <a:rPr lang="en-US" dirty="0" smtClean="0"/>
              <a:t>.</a:t>
            </a:r>
            <a:endParaRPr lang="lv-LV" dirty="0" smtClean="0"/>
          </a:p>
          <a:p>
            <a:r>
              <a:rPr lang="en-GB" sz="3200" dirty="0" smtClean="0"/>
              <a:t>Examples</a:t>
            </a:r>
            <a:r>
              <a:rPr lang="lv-LV" sz="3200" dirty="0" smtClean="0"/>
              <a:t>?</a:t>
            </a:r>
            <a:endParaRPr lang="lv-LV" sz="3200" dirty="0"/>
          </a:p>
        </p:txBody>
      </p:sp>
    </p:spTree>
    <p:extLst>
      <p:ext uri="{BB962C8B-B14F-4D97-AF65-F5344CB8AC3E}">
        <p14:creationId xmlns:p14="http://schemas.microsoft.com/office/powerpoint/2010/main" val="179545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lumMod val="50000"/>
                  </a:schemeClr>
                </a:solidFill>
              </a:rPr>
              <a:t>The Universality of Management</a:t>
            </a:r>
            <a:endParaRPr lang="en-US" sz="3600" b="1" dirty="0">
              <a:solidFill>
                <a:schemeClr val="accent1">
                  <a:lumMod val="50000"/>
                </a:schemeClr>
              </a:solidFill>
            </a:endParaRPr>
          </a:p>
        </p:txBody>
      </p:sp>
      <p:sp>
        <p:nvSpPr>
          <p:cNvPr id="3" name="Content Placeholder 2"/>
          <p:cNvSpPr>
            <a:spLocks noGrp="1"/>
          </p:cNvSpPr>
          <p:nvPr>
            <p:ph idx="1"/>
          </p:nvPr>
        </p:nvSpPr>
        <p:spPr/>
        <p:txBody>
          <a:bodyPr/>
          <a:lstStyle/>
          <a:p>
            <a:r>
              <a:rPr lang="en-US" sz="2800" dirty="0"/>
              <a:t>The reality that management </a:t>
            </a:r>
            <a:r>
              <a:rPr lang="en-US" sz="2800" dirty="0" smtClean="0"/>
              <a:t>is needed </a:t>
            </a:r>
            <a:r>
              <a:rPr lang="en-US" sz="2800" dirty="0"/>
              <a:t>in all types and sizes of organizations, at all organizational levels, in all organizational areas, and in organizations no matter where </a:t>
            </a:r>
            <a:r>
              <a:rPr lang="en-US" sz="2800" dirty="0" smtClean="0"/>
              <a:t>located</a:t>
            </a:r>
            <a:r>
              <a:rPr lang="lv-LV" sz="2800" dirty="0" smtClean="0"/>
              <a:t> </a:t>
            </a:r>
            <a:r>
              <a:rPr lang="en-US" sz="2800" dirty="0">
                <a:cs typeface="Arial" charset="0"/>
              </a:rPr>
              <a:t>(see Exhibit 1-9.)</a:t>
            </a:r>
          </a:p>
          <a:p>
            <a:endParaRPr lang="en-US" sz="2800" dirty="0"/>
          </a:p>
        </p:txBody>
      </p:sp>
    </p:spTree>
    <p:extLst>
      <p:ext uri="{BB962C8B-B14F-4D97-AF65-F5344CB8AC3E}">
        <p14:creationId xmlns:p14="http://schemas.microsoft.com/office/powerpoint/2010/main" val="123644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t>
            </a:r>
            <a:r>
              <a:rPr lang="en-US" dirty="0" smtClean="0"/>
              <a:t>1-9</a:t>
            </a:r>
            <a:r>
              <a:rPr lang="en-US" dirty="0"/>
              <a:t/>
            </a:r>
            <a:br>
              <a:rPr lang="en-US" dirty="0"/>
            </a:br>
            <a:r>
              <a:rPr lang="en-US" sz="3600" b="1" dirty="0" smtClean="0"/>
              <a:t>Universal Need for Management</a:t>
            </a:r>
            <a:endParaRPr lang="en-US" b="1" dirty="0"/>
          </a:p>
        </p:txBody>
      </p:sp>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smtClean="0"/>
              <a:t>Exhibit 1-9 shows that management is universally needed in all types of, and throughout all areas of, organizations. </a:t>
            </a:r>
            <a:endParaRPr lang="en-US" sz="1600" dirty="0"/>
          </a:p>
        </p:txBody>
      </p:sp>
      <p:pic>
        <p:nvPicPr>
          <p:cNvPr id="6" name="Picture 5" descr="The diagram shows that management is needed in:&#10;• all organization levels from bottom to top.&#10;• all sizes of organizations small to large.&#10;• all types of organizations profit and not-for-profit.&#10;• all organizational areas such as manufacturing, marketing, human resources, accounting, information systems, et cetera."/>
          <p:cNvPicPr>
            <a:picLocks noChangeAspect="1"/>
          </p:cNvPicPr>
          <p:nvPr/>
        </p:nvPicPr>
        <p:blipFill>
          <a:blip r:embed="rId3" cstate="print"/>
          <a:stretch>
            <a:fillRect/>
          </a:stretch>
        </p:blipFill>
        <p:spPr>
          <a:xfrm>
            <a:off x="351174" y="1549400"/>
            <a:ext cx="8441652" cy="4165600"/>
          </a:xfrm>
          <a:prstGeom prst="rect">
            <a:avLst/>
          </a:prstGeom>
        </p:spPr>
      </p:pic>
    </p:spTree>
    <p:extLst>
      <p:ext uri="{BB962C8B-B14F-4D97-AF65-F5344CB8AC3E}">
        <p14:creationId xmlns:p14="http://schemas.microsoft.com/office/powerpoint/2010/main" val="1844279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lumMod val="75000"/>
                  </a:schemeClr>
                </a:solidFill>
              </a:rPr>
              <a:t>The Reality of Work</a:t>
            </a:r>
            <a:endParaRPr lang="en-US" sz="3600" b="1" dirty="0">
              <a:solidFill>
                <a:schemeClr val="accent1">
                  <a:lumMod val="75000"/>
                </a:schemeClr>
              </a:solidFill>
            </a:endParaRPr>
          </a:p>
        </p:txBody>
      </p:sp>
      <p:sp>
        <p:nvSpPr>
          <p:cNvPr id="3" name="Content Placeholder 2"/>
          <p:cNvSpPr>
            <a:spLocks noGrp="1"/>
          </p:cNvSpPr>
          <p:nvPr>
            <p:ph idx="1"/>
          </p:nvPr>
        </p:nvSpPr>
        <p:spPr/>
        <p:txBody>
          <a:bodyPr/>
          <a:lstStyle/>
          <a:p>
            <a:r>
              <a:rPr lang="en-US" sz="2800" dirty="0" smtClean="0"/>
              <a:t>When you begin your career, you will either manage or be managed.</a:t>
            </a:r>
            <a:endParaRPr lang="lv-LV" sz="2800" dirty="0" smtClean="0"/>
          </a:p>
          <a:p>
            <a:pPr lvl="1"/>
            <a:r>
              <a:rPr lang="en-US" sz="2400" i="1" dirty="0"/>
              <a:t>For those who plan to be managers, an understanding of management forms the foundation upon which to build your management knowledge and skills. </a:t>
            </a:r>
            <a:endParaRPr lang="lv-LV" sz="2400" i="1" dirty="0" smtClean="0"/>
          </a:p>
          <a:p>
            <a:pPr lvl="1"/>
            <a:r>
              <a:rPr lang="en-US" sz="2400" i="1" dirty="0" smtClean="0"/>
              <a:t>For </a:t>
            </a:r>
            <a:r>
              <a:rPr lang="en-US" sz="2400" i="1" dirty="0"/>
              <a:t>those of you who don’t see yourself managing, you’re still likely to have to work with managers. </a:t>
            </a:r>
          </a:p>
          <a:p>
            <a:pPr lvl="1"/>
            <a:endParaRPr lang="en-US" sz="2800" dirty="0"/>
          </a:p>
        </p:txBody>
      </p:sp>
    </p:spTree>
    <p:extLst>
      <p:ext uri="{BB962C8B-B14F-4D97-AF65-F5344CB8AC3E}">
        <p14:creationId xmlns:p14="http://schemas.microsoft.com/office/powerpoint/2010/main" val="969739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lumMod val="75000"/>
                  </a:schemeClr>
                </a:solidFill>
              </a:rPr>
              <a:t>Challenges of Being a Manager</a:t>
            </a:r>
            <a:endParaRPr lang="en-US" sz="4000" b="1" dirty="0">
              <a:solidFill>
                <a:schemeClr val="accent1">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smtClean="0"/>
              <a:t>Can be a thankless job</a:t>
            </a:r>
          </a:p>
          <a:p>
            <a:pPr marL="342900" indent="-342900" eaLnBrk="0" hangingPunct="0">
              <a:spcBef>
                <a:spcPct val="20000"/>
              </a:spcBef>
              <a:buFont typeface="Arial" charset="0"/>
              <a:buChar char="•"/>
            </a:pPr>
            <a:r>
              <a:rPr lang="en-US" sz="2800" dirty="0" smtClean="0"/>
              <a:t>May entail clerical type duties</a:t>
            </a:r>
          </a:p>
          <a:p>
            <a:pPr marL="342900" indent="-342900" eaLnBrk="0" hangingPunct="0">
              <a:spcBef>
                <a:spcPct val="20000"/>
              </a:spcBef>
              <a:buFont typeface="Arial" charset="0"/>
              <a:buChar char="•"/>
            </a:pPr>
            <a:r>
              <a:rPr lang="en-US" sz="2800" dirty="0" smtClean="0"/>
              <a:t>Managers also spend significant amounts of time in meetings and dealing with interruptions</a:t>
            </a:r>
          </a:p>
          <a:p>
            <a:pPr marL="342900" indent="-342900" eaLnBrk="0" hangingPunct="0">
              <a:spcBef>
                <a:spcPct val="20000"/>
              </a:spcBef>
              <a:buFont typeface="Arial" charset="0"/>
              <a:buChar char="•"/>
            </a:pPr>
            <a:r>
              <a:rPr lang="en-US" sz="2800" dirty="0" smtClean="0"/>
              <a:t>Managers often have to deal with a variety of personalities and have to make do with limited resources</a:t>
            </a:r>
            <a:endParaRPr lang="en-US" sz="2800" dirty="0"/>
          </a:p>
        </p:txBody>
      </p:sp>
    </p:spTree>
    <p:extLst>
      <p:ext uri="{BB962C8B-B14F-4D97-AF65-F5344CB8AC3E}">
        <p14:creationId xmlns:p14="http://schemas.microsoft.com/office/powerpoint/2010/main" val="1175533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Rewards of Being a Manager</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a:t>Responsible for creating a productive work </a:t>
            </a:r>
            <a:r>
              <a:rPr lang="en-US" sz="2800" dirty="0" smtClean="0"/>
              <a:t>environment</a:t>
            </a:r>
          </a:p>
          <a:p>
            <a:pPr marL="342900" indent="-342900" eaLnBrk="0" hangingPunct="0">
              <a:spcBef>
                <a:spcPct val="20000"/>
              </a:spcBef>
              <a:buFont typeface="Arial" charset="0"/>
              <a:buChar char="•"/>
            </a:pPr>
            <a:r>
              <a:rPr lang="en-US" sz="2800" dirty="0"/>
              <a:t>Recognition and status in your organization and in the </a:t>
            </a:r>
            <a:r>
              <a:rPr lang="en-US" sz="2800" dirty="0" smtClean="0"/>
              <a:t>community</a:t>
            </a:r>
          </a:p>
          <a:p>
            <a:pPr marL="342900" indent="-342900" eaLnBrk="0" hangingPunct="0">
              <a:spcBef>
                <a:spcPct val="20000"/>
              </a:spcBef>
              <a:buFont typeface="Arial" charset="0"/>
              <a:buChar char="•"/>
            </a:pPr>
            <a:r>
              <a:rPr lang="en-US" sz="2800" dirty="0"/>
              <a:t>Attractive compensation in the form of salaries, bonuses, and stock options</a:t>
            </a:r>
            <a:endParaRPr lang="en-US" sz="2800" dirty="0" smtClean="0"/>
          </a:p>
        </p:txBody>
      </p:sp>
    </p:spTree>
    <p:extLst>
      <p:ext uri="{BB962C8B-B14F-4D97-AF65-F5344CB8AC3E}">
        <p14:creationId xmlns:p14="http://schemas.microsoft.com/office/powerpoint/2010/main" val="1090580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Exhibit 1-10</a:t>
            </a:r>
            <a:br>
              <a:rPr lang="en-US" sz="3200" dirty="0" smtClean="0"/>
            </a:br>
            <a:r>
              <a:rPr lang="en-US" sz="3200" b="1" dirty="0" smtClean="0"/>
              <a:t>Rewards and Challenges of Being a Manager</a:t>
            </a:r>
            <a:endParaRPr lang="en-US" sz="3200" b="1" dirty="0"/>
          </a:p>
        </p:txBody>
      </p:sp>
      <p:graphicFrame>
        <p:nvGraphicFramePr>
          <p:cNvPr id="5" name="Table 4" descr="Headers: Rewards, Challenges"/>
          <p:cNvGraphicFramePr>
            <a:graphicFrameLocks noGrp="1"/>
          </p:cNvGraphicFramePr>
          <p:nvPr>
            <p:extLst>
              <p:ext uri="{D42A27DB-BD31-4B8C-83A1-F6EECF244321}">
                <p14:modId xmlns:p14="http://schemas.microsoft.com/office/powerpoint/2010/main" val="692621883"/>
              </p:ext>
            </p:extLst>
          </p:nvPr>
        </p:nvGraphicFramePr>
        <p:xfrm>
          <a:off x="228600" y="1310393"/>
          <a:ext cx="8686800" cy="4899907"/>
        </p:xfrm>
        <a:graphic>
          <a:graphicData uri="http://schemas.openxmlformats.org/drawingml/2006/table">
            <a:tbl>
              <a:tblPr firstRow="1" bandRow="1">
                <a:tableStyleId>{3B4B98B0-60AC-42C2-AFA5-B58CD77FA1E5}</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7495">
                <a:tc>
                  <a:txBody>
                    <a:bodyPr/>
                    <a:lstStyle/>
                    <a:p>
                      <a:r>
                        <a:rPr lang="en-US" sz="1400" dirty="0" smtClean="0"/>
                        <a:t>Rewards</a:t>
                      </a:r>
                      <a:endParaRPr lang="en-US" sz="1400" dirty="0"/>
                    </a:p>
                  </a:txBody>
                  <a:tcPr/>
                </a:tc>
                <a:tc>
                  <a:txBody>
                    <a:bodyPr/>
                    <a:lstStyle/>
                    <a:p>
                      <a:r>
                        <a:rPr lang="en-US" sz="1400" dirty="0" smtClean="0"/>
                        <a:t>Challenges</a:t>
                      </a:r>
                      <a:endParaRPr lang="en-US" sz="1400" dirty="0"/>
                    </a:p>
                  </a:txBody>
                  <a:tcPr/>
                </a:tc>
                <a:extLst>
                  <a:ext uri="{0D108BD9-81ED-4DB2-BD59-A6C34878D82A}">
                    <a16:rowId xmlns:a16="http://schemas.microsoft.com/office/drawing/2014/main" val="10000"/>
                  </a:ext>
                </a:extLst>
              </a:tr>
              <a:tr h="557225">
                <a:tc>
                  <a:txBody>
                    <a:bodyPr/>
                    <a:lstStyle/>
                    <a:p>
                      <a:r>
                        <a:rPr lang="en-US" sz="1400" dirty="0" smtClean="0"/>
                        <a:t>Create a work environment in which organizational members can work to the best</a:t>
                      </a:r>
                      <a:r>
                        <a:rPr lang="en-US" sz="1400" baseline="0" dirty="0" smtClean="0"/>
                        <a:t> of their ability</a:t>
                      </a:r>
                      <a:endParaRPr lang="en-US" sz="1400" dirty="0"/>
                    </a:p>
                  </a:txBody>
                  <a:tcPr/>
                </a:tc>
                <a:tc>
                  <a:txBody>
                    <a:bodyPr/>
                    <a:lstStyle/>
                    <a:p>
                      <a:r>
                        <a:rPr lang="en-US" sz="1400" dirty="0" smtClean="0"/>
                        <a:t>Do hard work</a:t>
                      </a:r>
                      <a:endParaRPr lang="en-US" sz="1400" dirty="0"/>
                    </a:p>
                  </a:txBody>
                  <a:tcPr/>
                </a:tc>
                <a:extLst>
                  <a:ext uri="{0D108BD9-81ED-4DB2-BD59-A6C34878D82A}">
                    <a16:rowId xmlns:a16="http://schemas.microsoft.com/office/drawing/2014/main" val="10001"/>
                  </a:ext>
                </a:extLst>
              </a:tr>
              <a:tr h="533400">
                <a:tc>
                  <a:txBody>
                    <a:bodyPr/>
                    <a:lstStyle/>
                    <a:p>
                      <a:r>
                        <a:rPr lang="en-US" sz="1400" dirty="0" smtClean="0"/>
                        <a:t>Have opportunities to think creatively and use imagination</a:t>
                      </a:r>
                      <a:endParaRPr lang="en-US" sz="1400" dirty="0"/>
                    </a:p>
                  </a:txBody>
                  <a:tcPr/>
                </a:tc>
                <a:tc>
                  <a:txBody>
                    <a:bodyPr/>
                    <a:lstStyle/>
                    <a:p>
                      <a:r>
                        <a:rPr lang="en-US" sz="1400" dirty="0" smtClean="0"/>
                        <a:t>May have duties that are more clerical than managerial</a:t>
                      </a:r>
                      <a:endParaRPr lang="en-US" sz="1400" dirty="0"/>
                    </a:p>
                  </a:txBody>
                  <a:tcPr/>
                </a:tc>
                <a:extLst>
                  <a:ext uri="{0D108BD9-81ED-4DB2-BD59-A6C34878D82A}">
                    <a16:rowId xmlns:a16="http://schemas.microsoft.com/office/drawing/2014/main" val="10002"/>
                  </a:ext>
                </a:extLst>
              </a:tr>
              <a:tr h="381000">
                <a:tc>
                  <a:txBody>
                    <a:bodyPr/>
                    <a:lstStyle/>
                    <a:p>
                      <a:r>
                        <a:rPr lang="en-US" sz="1400" dirty="0" smtClean="0"/>
                        <a:t>Help</a:t>
                      </a:r>
                      <a:r>
                        <a:rPr lang="en-US" sz="1400" baseline="0" dirty="0" smtClean="0"/>
                        <a:t> others find meaning and fulfillment in work</a:t>
                      </a:r>
                      <a:endParaRPr lang="en-US" sz="1400" dirty="0"/>
                    </a:p>
                  </a:txBody>
                  <a:tcPr/>
                </a:tc>
                <a:tc>
                  <a:txBody>
                    <a:bodyPr/>
                    <a:lstStyle/>
                    <a:p>
                      <a:r>
                        <a:rPr lang="en-US" sz="1400" dirty="0" smtClean="0"/>
                        <a:t>Have to deal with a variety of personalities</a:t>
                      </a:r>
                      <a:endParaRPr lang="en-US" sz="1400" dirty="0"/>
                    </a:p>
                  </a:txBody>
                  <a:tcPr/>
                </a:tc>
                <a:extLst>
                  <a:ext uri="{0D108BD9-81ED-4DB2-BD59-A6C34878D82A}">
                    <a16:rowId xmlns:a16="http://schemas.microsoft.com/office/drawing/2014/main" val="10003"/>
                  </a:ext>
                </a:extLst>
              </a:tr>
              <a:tr h="533400">
                <a:tc>
                  <a:txBody>
                    <a:bodyPr/>
                    <a:lstStyle/>
                    <a:p>
                      <a:r>
                        <a:rPr lang="en-US" sz="1400" dirty="0" smtClean="0"/>
                        <a:t>Support, coach,</a:t>
                      </a:r>
                      <a:r>
                        <a:rPr lang="en-US" sz="1400" baseline="0" dirty="0" smtClean="0"/>
                        <a:t> and nurture others</a:t>
                      </a:r>
                      <a:endParaRPr lang="en-US" sz="1400" dirty="0"/>
                    </a:p>
                  </a:txBody>
                  <a:tcPr/>
                </a:tc>
                <a:tc>
                  <a:txBody>
                    <a:bodyPr/>
                    <a:lstStyle/>
                    <a:p>
                      <a:r>
                        <a:rPr lang="en-US" sz="1400" dirty="0" smtClean="0"/>
                        <a:t>Often have to make do with limited</a:t>
                      </a:r>
                      <a:r>
                        <a:rPr lang="en-US" sz="1400" baseline="0" dirty="0" smtClean="0"/>
                        <a:t> resources</a:t>
                      </a:r>
                      <a:endParaRPr lang="en-US" sz="1400" dirty="0"/>
                    </a:p>
                  </a:txBody>
                  <a:tcPr/>
                </a:tc>
                <a:extLst>
                  <a:ext uri="{0D108BD9-81ED-4DB2-BD59-A6C34878D82A}">
                    <a16:rowId xmlns:a16="http://schemas.microsoft.com/office/drawing/2014/main" val="10004"/>
                  </a:ext>
                </a:extLst>
              </a:tr>
              <a:tr h="533400">
                <a:tc>
                  <a:txBody>
                    <a:bodyPr/>
                    <a:lstStyle/>
                    <a:p>
                      <a:r>
                        <a:rPr lang="en-US" sz="1400" dirty="0" smtClean="0"/>
                        <a:t>Work with a variety of people</a:t>
                      </a:r>
                      <a:endParaRPr lang="en-US" sz="1400" dirty="0"/>
                    </a:p>
                  </a:txBody>
                  <a:tcPr/>
                </a:tc>
                <a:tc>
                  <a:txBody>
                    <a:bodyPr/>
                    <a:lstStyle/>
                    <a:p>
                      <a:r>
                        <a:rPr lang="en-US" sz="1400" dirty="0" smtClean="0"/>
                        <a:t>Motivate workers</a:t>
                      </a:r>
                      <a:r>
                        <a:rPr lang="en-US" sz="1400" baseline="0" dirty="0" smtClean="0"/>
                        <a:t> in chaotic and uncertain situations</a:t>
                      </a:r>
                      <a:endParaRPr lang="en-US" sz="1400" dirty="0"/>
                    </a:p>
                  </a:txBody>
                  <a:tcPr/>
                </a:tc>
                <a:extLst>
                  <a:ext uri="{0D108BD9-81ED-4DB2-BD59-A6C34878D82A}">
                    <a16:rowId xmlns:a16="http://schemas.microsoft.com/office/drawing/2014/main" val="10005"/>
                  </a:ext>
                </a:extLst>
              </a:tr>
              <a:tr h="533400">
                <a:tc>
                  <a:txBody>
                    <a:bodyPr/>
                    <a:lstStyle/>
                    <a:p>
                      <a:r>
                        <a:rPr lang="en-US" sz="1400" dirty="0" smtClean="0"/>
                        <a:t>Receive recognition and status in community and organization</a:t>
                      </a:r>
                      <a:endParaRPr lang="en-US" sz="1400" dirty="0"/>
                    </a:p>
                  </a:txBody>
                  <a:tcPr/>
                </a:tc>
                <a:tc>
                  <a:txBody>
                    <a:bodyPr/>
                    <a:lstStyle/>
                    <a:p>
                      <a:r>
                        <a:rPr lang="en-US" sz="1400" dirty="0" smtClean="0"/>
                        <a:t>Blend knowledge, skills, ambitions,</a:t>
                      </a:r>
                      <a:r>
                        <a:rPr lang="en-US" sz="1400" baseline="0" dirty="0" smtClean="0"/>
                        <a:t> and experiences of diverse work group</a:t>
                      </a:r>
                      <a:endParaRPr lang="en-US" sz="1400" dirty="0"/>
                    </a:p>
                  </a:txBody>
                  <a:tcPr/>
                </a:tc>
                <a:extLst>
                  <a:ext uri="{0D108BD9-81ED-4DB2-BD59-A6C34878D82A}">
                    <a16:rowId xmlns:a16="http://schemas.microsoft.com/office/drawing/2014/main" val="10006"/>
                  </a:ext>
                </a:extLst>
              </a:tr>
              <a:tr h="533400">
                <a:tc>
                  <a:txBody>
                    <a:bodyPr/>
                    <a:lstStyle/>
                    <a:p>
                      <a:r>
                        <a:rPr lang="en-US" sz="1400" dirty="0" smtClean="0"/>
                        <a:t>Play a role in influencing organizational outcomes</a:t>
                      </a:r>
                      <a:endParaRPr lang="en-US" sz="1400" dirty="0"/>
                    </a:p>
                  </a:txBody>
                  <a:tcPr/>
                </a:tc>
                <a:tc>
                  <a:txBody>
                    <a:bodyPr/>
                    <a:lstStyle/>
                    <a:p>
                      <a:r>
                        <a:rPr lang="en-US" sz="1400" dirty="0" smtClean="0"/>
                        <a:t>Success depends on others’ work performance</a:t>
                      </a:r>
                      <a:endParaRPr lang="en-US" sz="1400" dirty="0"/>
                    </a:p>
                  </a:txBody>
                  <a:tcPr/>
                </a:tc>
                <a:extLst>
                  <a:ext uri="{0D108BD9-81ED-4DB2-BD59-A6C34878D82A}">
                    <a16:rowId xmlns:a16="http://schemas.microsoft.com/office/drawing/2014/main" val="10007"/>
                  </a:ext>
                </a:extLst>
              </a:tr>
              <a:tr h="533400">
                <a:tc>
                  <a:txBody>
                    <a:bodyPr/>
                    <a:lstStyle/>
                    <a:p>
                      <a:r>
                        <a:rPr lang="en-US" sz="1400" dirty="0" smtClean="0"/>
                        <a:t>Receive appropriate compensation in the form of salaries,</a:t>
                      </a:r>
                      <a:r>
                        <a:rPr lang="en-US" sz="1400" baseline="0" dirty="0" smtClean="0"/>
                        <a:t> bonuses, and stock options</a:t>
                      </a:r>
                      <a:endParaRPr lang="en-US" sz="1400" dirty="0"/>
                    </a:p>
                  </a:txBody>
                  <a:tcPr/>
                </a:tc>
                <a:tc>
                  <a:txBody>
                    <a:bodyPr/>
                    <a:lstStyle/>
                    <a:p>
                      <a:r>
                        <a:rPr lang="en-US" sz="1400" dirty="0" smtClean="0">
                          <a:solidFill>
                            <a:schemeClr val="bg1"/>
                          </a:solidFill>
                        </a:rPr>
                        <a:t>Blank cell</a:t>
                      </a:r>
                      <a:endParaRPr lang="en-US" sz="1400" dirty="0">
                        <a:solidFill>
                          <a:schemeClr val="bg1"/>
                        </a:solidFill>
                      </a:endParaRPr>
                    </a:p>
                  </a:txBody>
                  <a:tcPr/>
                </a:tc>
                <a:extLst>
                  <a:ext uri="{0D108BD9-81ED-4DB2-BD59-A6C34878D82A}">
                    <a16:rowId xmlns:a16="http://schemas.microsoft.com/office/drawing/2014/main" val="10008"/>
                  </a:ext>
                </a:extLst>
              </a:tr>
              <a:tr h="383787">
                <a:tc>
                  <a:txBody>
                    <a:bodyPr/>
                    <a:lstStyle/>
                    <a:p>
                      <a:r>
                        <a:rPr lang="en-US" sz="1400" dirty="0" smtClean="0"/>
                        <a:t>Good mangers are needed by organizations</a:t>
                      </a:r>
                      <a:endParaRPr lang="en-US" sz="1400" dirty="0"/>
                    </a:p>
                  </a:txBody>
                  <a:tcPr/>
                </a:tc>
                <a:tc>
                  <a:txBody>
                    <a:bodyPr/>
                    <a:lstStyle/>
                    <a:p>
                      <a:r>
                        <a:rPr lang="en-US" sz="1400" dirty="0" smtClean="0">
                          <a:solidFill>
                            <a:srgbClr val="DBD6E8"/>
                          </a:solidFill>
                        </a:rPr>
                        <a:t>Blank cell</a:t>
                      </a:r>
                      <a:endParaRPr lang="en-US" sz="1400" dirty="0">
                        <a:solidFill>
                          <a:srgbClr val="DBD6E8"/>
                        </a:solidFill>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5143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Learning Objective 1.1</a:t>
            </a:r>
            <a:endParaRPr lang="en-US" b="1"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Tell who managers are and where they work.</a:t>
            </a:r>
          </a:p>
          <a:p>
            <a:pPr lvl="1" eaLnBrk="0" hangingPunct="0">
              <a:spcBef>
                <a:spcPct val="20000"/>
              </a:spcBef>
              <a:buFont typeface="Arial" charset="0"/>
              <a:buChar char="–"/>
            </a:pPr>
            <a:r>
              <a:rPr lang="en-US" sz="2400" dirty="0"/>
              <a:t>Managers coordinate and oversee the work of other people so that organizational goals can be accomplished.</a:t>
            </a:r>
          </a:p>
          <a:p>
            <a:pPr lvl="1" eaLnBrk="0" hangingPunct="0">
              <a:spcBef>
                <a:spcPct val="20000"/>
              </a:spcBef>
              <a:buFont typeface="Arial" charset="0"/>
              <a:buChar char="–"/>
            </a:pPr>
            <a:r>
              <a:rPr lang="en-US" sz="2400" dirty="0"/>
              <a:t>Managers work in an organization, which is a deliberate arrangement of people </a:t>
            </a:r>
            <a:r>
              <a:rPr lang="en-US" sz="2400" dirty="0" smtClean="0"/>
              <a:t>to accomplish </a:t>
            </a:r>
            <a:r>
              <a:rPr lang="en-US" sz="2400" dirty="0"/>
              <a:t>some specific purpose.</a:t>
            </a:r>
          </a:p>
        </p:txBody>
      </p:sp>
    </p:spTree>
    <p:extLst>
      <p:ext uri="{BB962C8B-B14F-4D97-AF65-F5344CB8AC3E}">
        <p14:creationId xmlns:p14="http://schemas.microsoft.com/office/powerpoint/2010/main" val="184606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1.2</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Explain why managers are important to organizations.</a:t>
            </a:r>
          </a:p>
          <a:p>
            <a:pPr lvl="1" eaLnBrk="0" hangingPunct="0">
              <a:spcBef>
                <a:spcPct val="20000"/>
              </a:spcBef>
              <a:buFont typeface="Arial" charset="0"/>
              <a:buChar char="–"/>
            </a:pPr>
            <a:r>
              <a:rPr lang="en-US" sz="2400" dirty="0"/>
              <a:t>Organizations need their managerial skills and abilities in uncertain, complex, and chaotic times.</a:t>
            </a:r>
          </a:p>
          <a:p>
            <a:pPr lvl="1" eaLnBrk="0" hangingPunct="0">
              <a:spcBef>
                <a:spcPct val="20000"/>
              </a:spcBef>
              <a:buFont typeface="Arial" charset="0"/>
              <a:buChar char="–"/>
            </a:pPr>
            <a:r>
              <a:rPr lang="en-US" sz="2400" dirty="0"/>
              <a:t>Managers are critical to getting things done in </a:t>
            </a:r>
            <a:r>
              <a:rPr lang="en-US" sz="2400" dirty="0" smtClean="0"/>
              <a:t>organizations.</a:t>
            </a:r>
          </a:p>
          <a:p>
            <a:pPr lvl="1" eaLnBrk="0" hangingPunct="0">
              <a:spcBef>
                <a:spcPct val="20000"/>
              </a:spcBef>
              <a:buFont typeface="Arial" charset="0"/>
              <a:buChar char="–"/>
            </a:pPr>
            <a:r>
              <a:rPr lang="en-US" sz="2400" dirty="0" smtClean="0"/>
              <a:t>Managers contribute to employee productivity and loyalty.</a:t>
            </a:r>
            <a:endParaRPr lang="en-US" sz="2400" dirty="0"/>
          </a:p>
        </p:txBody>
      </p:sp>
    </p:spTree>
    <p:extLst>
      <p:ext uri="{BB962C8B-B14F-4D97-AF65-F5344CB8AC3E}">
        <p14:creationId xmlns:p14="http://schemas.microsoft.com/office/powerpoint/2010/main" val="80105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1-1</a:t>
            </a:r>
            <a:br>
              <a:rPr lang="en-US" dirty="0"/>
            </a:br>
            <a:r>
              <a:rPr lang="en-US" dirty="0"/>
              <a:t>Levels of Management</a:t>
            </a:r>
          </a:p>
        </p:txBody>
      </p:sp>
      <p:sp>
        <p:nvSpPr>
          <p:cNvPr id="3" name="Text Placeholder 2"/>
          <p:cNvSpPr>
            <a:spLocks noGrp="1"/>
          </p:cNvSpPr>
          <p:nvPr>
            <p:ph type="body" sz="quarter" idx="13"/>
          </p:nvPr>
        </p:nvSpPr>
        <p:spPr/>
        <p:txBody>
          <a:bodyPr/>
          <a:lstStyle/>
          <a:p>
            <a:r>
              <a:rPr lang="en-US" sz="1600" dirty="0" smtClean="0"/>
              <a:t>Exhibit </a:t>
            </a:r>
            <a:r>
              <a:rPr lang="en-US" sz="1600" dirty="0"/>
              <a:t>1-1 shows that in traditionally structured organizations, managers can be classified as first-line, middle, or top. </a:t>
            </a:r>
          </a:p>
        </p:txBody>
      </p:sp>
      <p:pic>
        <p:nvPicPr>
          <p:cNvPr id="7" name="Picture 6" descr="A diagram shows four levels of management (from bottom to top) as nonmanagerial employees, first-line managers, middle managers, and top managers."/>
          <p:cNvPicPr>
            <a:picLocks noChangeAspect="1"/>
          </p:cNvPicPr>
          <p:nvPr/>
        </p:nvPicPr>
        <p:blipFill>
          <a:blip r:embed="rId3" cstate="print"/>
          <a:stretch>
            <a:fillRect/>
          </a:stretch>
        </p:blipFill>
        <p:spPr>
          <a:xfrm>
            <a:off x="8965" y="1699532"/>
            <a:ext cx="5995703" cy="3264496"/>
          </a:xfrm>
          <a:prstGeom prst="rect">
            <a:avLst/>
          </a:prstGeom>
        </p:spPr>
      </p:pic>
      <p:sp>
        <p:nvSpPr>
          <p:cNvPr id="4" name="Rectangle 3"/>
          <p:cNvSpPr/>
          <p:nvPr/>
        </p:nvSpPr>
        <p:spPr>
          <a:xfrm>
            <a:off x="5287491" y="932941"/>
            <a:ext cx="3397624" cy="4893647"/>
          </a:xfrm>
          <a:prstGeom prst="rect">
            <a:avLst/>
          </a:prstGeom>
        </p:spPr>
        <p:txBody>
          <a:bodyPr wrap="square">
            <a:spAutoFit/>
          </a:bodyPr>
          <a:lstStyle/>
          <a:p>
            <a:pPr algn="ctr"/>
            <a:r>
              <a:rPr lang="en-US" sz="2400" dirty="0">
                <a:cs typeface="Arial" charset="0"/>
              </a:rPr>
              <a:t>In traditionally structured organizations (often pictured as a pyramid because more employees are at lower organizational levels than at upper organizational levels), managers can be classified as first-line, middle, or top management</a:t>
            </a:r>
            <a:endParaRPr lang="lv-LV" sz="2400" dirty="0"/>
          </a:p>
        </p:txBody>
      </p:sp>
    </p:spTree>
    <p:extLst>
      <p:ext uri="{BB962C8B-B14F-4D97-AF65-F5344CB8AC3E}">
        <p14:creationId xmlns:p14="http://schemas.microsoft.com/office/powerpoint/2010/main" val="1830057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1.3 </a:t>
            </a:r>
            <a:r>
              <a:rPr lang="en-US" sz="1800" b="0" dirty="0" smtClean="0"/>
              <a:t>(1 of 3)</a:t>
            </a:r>
            <a:endParaRPr lang="en-US" sz="1800" b="0"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Describe the functions, roles, and skills of managers.</a:t>
            </a:r>
          </a:p>
          <a:p>
            <a:pPr lvl="1" eaLnBrk="0" hangingPunct="0">
              <a:spcBef>
                <a:spcPct val="20000"/>
              </a:spcBef>
              <a:buFont typeface="Arial" charset="0"/>
              <a:buChar char="–"/>
            </a:pPr>
            <a:r>
              <a:rPr lang="en-US" sz="2400" dirty="0"/>
              <a:t>Management involves coordinating and overseeing the efficient and effective completion of others’ work activities</a:t>
            </a:r>
            <a:r>
              <a:rPr lang="en-US" sz="2400" dirty="0" smtClean="0"/>
              <a:t>.</a:t>
            </a:r>
            <a:endParaRPr lang="en-US" sz="2400" dirty="0"/>
          </a:p>
          <a:p>
            <a:pPr lvl="1" eaLnBrk="0" hangingPunct="0">
              <a:spcBef>
                <a:spcPct val="20000"/>
              </a:spcBef>
              <a:buFont typeface="Arial" charset="0"/>
              <a:buChar char="–"/>
            </a:pPr>
            <a:r>
              <a:rPr lang="en-US" sz="2400" dirty="0"/>
              <a:t>The four functions of management include planning, organizing, leading, and controlling.</a:t>
            </a:r>
          </a:p>
        </p:txBody>
      </p:sp>
    </p:spTree>
    <p:extLst>
      <p:ext uri="{BB962C8B-B14F-4D97-AF65-F5344CB8AC3E}">
        <p14:creationId xmlns:p14="http://schemas.microsoft.com/office/powerpoint/2010/main" val="46939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1.3 </a:t>
            </a:r>
            <a:r>
              <a:rPr lang="en-US" sz="1800" b="0" dirty="0" smtClean="0"/>
              <a:t>(2 of 3)</a:t>
            </a:r>
            <a:endParaRPr lang="en-US" sz="1800" b="0"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a:t>Mintzberg’s managerial roles include:</a:t>
            </a:r>
          </a:p>
          <a:p>
            <a:pPr lvl="1" eaLnBrk="0" hangingPunct="0">
              <a:spcBef>
                <a:spcPct val="20000"/>
              </a:spcBef>
              <a:buFont typeface="Arial" charset="0"/>
              <a:buChar char="–"/>
            </a:pPr>
            <a:r>
              <a:rPr lang="en-US" sz="2400" dirty="0"/>
              <a:t>Interpersonal, involve people and other ceremonial/symbolic duties (figurehead, leader, and liaison</a:t>
            </a:r>
            <a:r>
              <a:rPr lang="en-US" sz="2400" dirty="0" smtClean="0"/>
              <a:t>)</a:t>
            </a:r>
            <a:endParaRPr lang="en-US" sz="2400" dirty="0"/>
          </a:p>
          <a:p>
            <a:pPr lvl="1" eaLnBrk="0" hangingPunct="0">
              <a:spcBef>
                <a:spcPct val="20000"/>
              </a:spcBef>
              <a:buFont typeface="Arial" charset="0"/>
              <a:buChar char="–"/>
            </a:pPr>
            <a:r>
              <a:rPr lang="en-US" sz="2400" dirty="0"/>
              <a:t>Informational, collecting, receiving, and disseminating information (monitor, disseminator, and spokesperson</a:t>
            </a:r>
            <a:r>
              <a:rPr lang="en-US" sz="2400" dirty="0" smtClean="0"/>
              <a:t>)</a:t>
            </a:r>
            <a:endParaRPr lang="en-US" sz="2400" dirty="0"/>
          </a:p>
          <a:p>
            <a:pPr lvl="1" eaLnBrk="0" hangingPunct="0">
              <a:spcBef>
                <a:spcPct val="20000"/>
              </a:spcBef>
              <a:buFont typeface="Arial" charset="0"/>
              <a:buChar char="–"/>
            </a:pPr>
            <a:r>
              <a:rPr lang="en-US" sz="2400" dirty="0"/>
              <a:t>Decisional, making choices (entrepreneur, disturbance handler, resource allocator, and negotiator</a:t>
            </a:r>
            <a:r>
              <a:rPr lang="en-US" sz="2400" dirty="0" smtClean="0"/>
              <a:t>)</a:t>
            </a:r>
            <a:endParaRPr lang="en-US" sz="2400" dirty="0"/>
          </a:p>
        </p:txBody>
      </p:sp>
    </p:spTree>
    <p:extLst>
      <p:ext uri="{BB962C8B-B14F-4D97-AF65-F5344CB8AC3E}">
        <p14:creationId xmlns:p14="http://schemas.microsoft.com/office/powerpoint/2010/main" val="1751251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1.3 </a:t>
            </a:r>
            <a:r>
              <a:rPr lang="en-US" sz="1800" b="0" dirty="0" smtClean="0"/>
              <a:t>(3 of 3)</a:t>
            </a:r>
            <a:endParaRPr lang="en-US" sz="1800" b="0"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dirty="0" smtClean="0"/>
              <a:t>Katz’s managerial skills include:</a:t>
            </a:r>
          </a:p>
          <a:p>
            <a:pPr lvl="1" eaLnBrk="0" hangingPunct="0">
              <a:spcBef>
                <a:spcPct val="20000"/>
              </a:spcBef>
              <a:buFont typeface="Arial" charset="0"/>
              <a:buChar char="–"/>
            </a:pPr>
            <a:r>
              <a:rPr lang="en-US" sz="2400" dirty="0" smtClean="0"/>
              <a:t>Technical (</a:t>
            </a:r>
            <a:r>
              <a:rPr lang="en-US" sz="2400" dirty="0"/>
              <a:t>job-specific knowledge and techniques</a:t>
            </a:r>
            <a:r>
              <a:rPr lang="en-US" sz="2400" dirty="0" smtClean="0"/>
              <a:t>)</a:t>
            </a:r>
          </a:p>
          <a:p>
            <a:pPr lvl="1" eaLnBrk="0" hangingPunct="0">
              <a:spcBef>
                <a:spcPct val="20000"/>
              </a:spcBef>
              <a:buFont typeface="Arial" charset="0"/>
              <a:buChar char="–"/>
            </a:pPr>
            <a:r>
              <a:rPr lang="en-US" sz="2400" dirty="0" smtClean="0"/>
              <a:t>Human (ability </a:t>
            </a:r>
            <a:r>
              <a:rPr lang="en-US" sz="2400" dirty="0"/>
              <a:t>to work well with people</a:t>
            </a:r>
            <a:r>
              <a:rPr lang="en-US" sz="2400" dirty="0" smtClean="0"/>
              <a:t>)</a:t>
            </a:r>
          </a:p>
          <a:p>
            <a:pPr lvl="1" eaLnBrk="0" hangingPunct="0">
              <a:spcBef>
                <a:spcPct val="20000"/>
              </a:spcBef>
              <a:buFont typeface="Arial" charset="0"/>
              <a:buChar char="–"/>
            </a:pPr>
            <a:r>
              <a:rPr lang="en-US" sz="2400" dirty="0" smtClean="0"/>
              <a:t>Conceptual (</a:t>
            </a:r>
            <a:r>
              <a:rPr lang="en-US" sz="2400" dirty="0"/>
              <a:t>ability to think and express </a:t>
            </a:r>
            <a:r>
              <a:rPr lang="en-US" sz="2400" dirty="0" smtClean="0"/>
              <a:t>ideas)</a:t>
            </a:r>
            <a:endParaRPr lang="en-US" sz="2400" dirty="0"/>
          </a:p>
        </p:txBody>
      </p:sp>
    </p:spTree>
    <p:extLst>
      <p:ext uri="{BB962C8B-B14F-4D97-AF65-F5344CB8AC3E}">
        <p14:creationId xmlns:p14="http://schemas.microsoft.com/office/powerpoint/2010/main" val="1259288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1.4</a:t>
            </a:r>
            <a:endParaRPr lang="en-US" dirty="0"/>
          </a:p>
        </p:txBody>
      </p:sp>
      <p:sp>
        <p:nvSpPr>
          <p:cNvPr id="3" name="Content Placeholder 2"/>
          <p:cNvSpPr>
            <a:spLocks noGrp="1"/>
          </p:cNvSpPr>
          <p:nvPr>
            <p:ph idx="1"/>
          </p:nvPr>
        </p:nvSpPr>
        <p:spPr/>
        <p:txBody>
          <a:bodyPr/>
          <a:lstStyle/>
          <a:p>
            <a:pPr>
              <a:spcBef>
                <a:spcPts val="600"/>
              </a:spcBef>
            </a:pPr>
            <a:r>
              <a:rPr lang="en-US" sz="2800" b="1" dirty="0" smtClean="0"/>
              <a:t>Describe the factors that are reshaping and redefining the manager’s job.</a:t>
            </a:r>
          </a:p>
          <a:p>
            <a:pPr lvl="1"/>
            <a:r>
              <a:rPr lang="en-US" sz="2000" dirty="0" smtClean="0"/>
              <a:t>Managers must be concerned with:</a:t>
            </a:r>
          </a:p>
          <a:p>
            <a:pPr lvl="2"/>
            <a:r>
              <a:rPr lang="en-US" sz="2000" dirty="0"/>
              <a:t>Customer service because employee attitudes and behaviors play a big role in customer </a:t>
            </a:r>
            <a:r>
              <a:rPr lang="en-US" sz="2000" dirty="0" smtClean="0"/>
              <a:t>satisfaction</a:t>
            </a:r>
          </a:p>
          <a:p>
            <a:pPr lvl="2"/>
            <a:r>
              <a:rPr lang="en-US" sz="2000" dirty="0" smtClean="0"/>
              <a:t>Technology </a:t>
            </a:r>
            <a:r>
              <a:rPr lang="en-US" sz="2000" dirty="0"/>
              <a:t>as it impacts how things get done in </a:t>
            </a:r>
            <a:r>
              <a:rPr lang="en-US" sz="2000" dirty="0" smtClean="0"/>
              <a:t>organizations</a:t>
            </a:r>
            <a:endParaRPr lang="en-US" sz="2000" dirty="0"/>
          </a:p>
          <a:p>
            <a:pPr lvl="2"/>
            <a:r>
              <a:rPr lang="en-US" sz="2000" dirty="0"/>
              <a:t>Social media because these forms of communication are becoming important and valuable tools in </a:t>
            </a:r>
            <a:r>
              <a:rPr lang="en-US" sz="2000" dirty="0" smtClean="0"/>
              <a:t>managing</a:t>
            </a:r>
            <a:endParaRPr lang="en-US" sz="2000" dirty="0"/>
          </a:p>
          <a:p>
            <a:pPr lvl="2"/>
            <a:r>
              <a:rPr lang="en-US" sz="2000" dirty="0"/>
              <a:t>Innovation because it is important for organizations to be </a:t>
            </a:r>
            <a:r>
              <a:rPr lang="en-US" sz="2000" dirty="0" smtClean="0"/>
              <a:t>competitive</a:t>
            </a:r>
          </a:p>
          <a:p>
            <a:pPr lvl="2"/>
            <a:r>
              <a:rPr lang="en-US" sz="2000" dirty="0"/>
              <a:t>Sustainability as business goals are </a:t>
            </a:r>
            <a:r>
              <a:rPr lang="en-US" sz="2000" dirty="0" smtClean="0"/>
              <a:t>developed</a:t>
            </a:r>
          </a:p>
          <a:p>
            <a:pPr lvl="2"/>
            <a:r>
              <a:rPr lang="en-US" sz="2000" dirty="0" smtClean="0"/>
              <a:t>Employees </a:t>
            </a:r>
            <a:r>
              <a:rPr lang="en-US" sz="2000" dirty="0"/>
              <a:t>in order for them to be more </a:t>
            </a:r>
            <a:r>
              <a:rPr lang="en-US" sz="2000" dirty="0" smtClean="0"/>
              <a:t>productive</a:t>
            </a:r>
            <a:endParaRPr lang="en-US" sz="2000" dirty="0"/>
          </a:p>
        </p:txBody>
      </p:sp>
    </p:spTree>
    <p:extLst>
      <p:ext uri="{BB962C8B-B14F-4D97-AF65-F5344CB8AC3E}">
        <p14:creationId xmlns:p14="http://schemas.microsoft.com/office/powerpoint/2010/main" val="861770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1.5 </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Explain the value of studying management.</a:t>
            </a:r>
            <a:endParaRPr lang="en-US" sz="3200" dirty="0"/>
          </a:p>
          <a:p>
            <a:pPr lvl="1" eaLnBrk="0" hangingPunct="0">
              <a:spcBef>
                <a:spcPct val="20000"/>
              </a:spcBef>
              <a:buFont typeface="Arial" charset="0"/>
              <a:buChar char="–"/>
            </a:pPr>
            <a:r>
              <a:rPr lang="en-US" sz="2400" dirty="0"/>
              <a:t>The universality of </a:t>
            </a:r>
            <a:r>
              <a:rPr lang="en-US" sz="2400" dirty="0" smtClean="0"/>
              <a:t>management—managers </a:t>
            </a:r>
            <a:r>
              <a:rPr lang="en-US" sz="2400" dirty="0"/>
              <a:t>are needed in all types and sizes of organizations</a:t>
            </a:r>
          </a:p>
          <a:p>
            <a:pPr lvl="1" eaLnBrk="0" hangingPunct="0">
              <a:spcBef>
                <a:spcPct val="20000"/>
              </a:spcBef>
              <a:buFont typeface="Arial" charset="0"/>
              <a:buChar char="–"/>
            </a:pPr>
            <a:r>
              <a:rPr lang="en-US" sz="2400" dirty="0"/>
              <a:t>The reality of </a:t>
            </a:r>
            <a:r>
              <a:rPr lang="en-US" sz="2400" dirty="0" smtClean="0"/>
              <a:t>work—you </a:t>
            </a:r>
            <a:r>
              <a:rPr lang="en-US" sz="2400" dirty="0"/>
              <a:t>will manage or be managed</a:t>
            </a:r>
          </a:p>
          <a:p>
            <a:pPr lvl="1" eaLnBrk="0" hangingPunct="0">
              <a:spcBef>
                <a:spcPct val="20000"/>
              </a:spcBef>
              <a:buFont typeface="Arial" charset="0"/>
              <a:buChar char="–"/>
            </a:pPr>
            <a:r>
              <a:rPr lang="en-US" sz="2400" dirty="0"/>
              <a:t>Significant rewards and challenges</a:t>
            </a:r>
          </a:p>
        </p:txBody>
      </p:sp>
    </p:spTree>
    <p:extLst>
      <p:ext uri="{BB962C8B-B14F-4D97-AF65-F5344CB8AC3E}">
        <p14:creationId xmlns:p14="http://schemas.microsoft.com/office/powerpoint/2010/main" val="55222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028"/>
          </a:xfrm>
        </p:spPr>
        <p:txBody>
          <a:bodyPr/>
          <a:lstStyle/>
          <a:p>
            <a:pPr algn="r"/>
            <a:r>
              <a:rPr lang="en-US" dirty="0"/>
              <a:t>Classifying Managers</a:t>
            </a:r>
          </a:p>
        </p:txBody>
      </p:sp>
      <p:sp>
        <p:nvSpPr>
          <p:cNvPr id="3" name="Content Placeholder 2"/>
          <p:cNvSpPr>
            <a:spLocks noGrp="1"/>
          </p:cNvSpPr>
          <p:nvPr>
            <p:ph idx="1"/>
          </p:nvPr>
        </p:nvSpPr>
        <p:spPr>
          <a:xfrm>
            <a:off x="457200" y="699028"/>
            <a:ext cx="8229600" cy="5427135"/>
          </a:xfrm>
        </p:spPr>
        <p:txBody>
          <a:bodyPr/>
          <a:lstStyle/>
          <a:p>
            <a:r>
              <a:rPr lang="en-US" sz="2800" b="1" dirty="0"/>
              <a:t>First-Line Managers</a:t>
            </a:r>
            <a:r>
              <a:rPr lang="en-US" sz="2800" dirty="0"/>
              <a:t>: manage the work of non-managerial </a:t>
            </a:r>
            <a:r>
              <a:rPr lang="en-US" sz="2800" dirty="0" smtClean="0"/>
              <a:t>employees</a:t>
            </a:r>
            <a:endParaRPr lang="lv-LV" sz="2800" dirty="0" smtClean="0"/>
          </a:p>
          <a:p>
            <a:pPr lvl="1"/>
            <a:r>
              <a:rPr lang="en-US" sz="2000" i="1" dirty="0" smtClean="0">
                <a:solidFill>
                  <a:prstClr val="black"/>
                </a:solidFill>
                <a:cs typeface="Arial" charset="0"/>
              </a:rPr>
              <a:t>supervisors </a:t>
            </a:r>
            <a:r>
              <a:rPr lang="en-US" sz="2000" dirty="0">
                <a:solidFill>
                  <a:prstClr val="black"/>
                </a:solidFill>
                <a:cs typeface="Arial" charset="0"/>
              </a:rPr>
              <a:t>or even </a:t>
            </a:r>
            <a:r>
              <a:rPr lang="en-US" sz="2000" i="1" dirty="0">
                <a:solidFill>
                  <a:prstClr val="black"/>
                </a:solidFill>
                <a:cs typeface="Arial" charset="0"/>
              </a:rPr>
              <a:t>shift managers</a:t>
            </a:r>
            <a:r>
              <a:rPr lang="en-US" sz="2000" dirty="0">
                <a:solidFill>
                  <a:prstClr val="black"/>
                </a:solidFill>
                <a:cs typeface="Arial" charset="0"/>
              </a:rPr>
              <a:t>, </a:t>
            </a:r>
            <a:r>
              <a:rPr lang="en-US" sz="2000" i="1" dirty="0">
                <a:solidFill>
                  <a:prstClr val="black"/>
                </a:solidFill>
                <a:cs typeface="Arial" charset="0"/>
              </a:rPr>
              <a:t>district managers</a:t>
            </a:r>
            <a:r>
              <a:rPr lang="en-US" sz="2000" dirty="0">
                <a:solidFill>
                  <a:prstClr val="black"/>
                </a:solidFill>
                <a:cs typeface="Arial" charset="0"/>
              </a:rPr>
              <a:t>, </a:t>
            </a:r>
            <a:r>
              <a:rPr lang="en-US" sz="2000" i="1" dirty="0">
                <a:solidFill>
                  <a:prstClr val="black"/>
                </a:solidFill>
                <a:cs typeface="Arial" charset="0"/>
              </a:rPr>
              <a:t>department managers</a:t>
            </a:r>
            <a:r>
              <a:rPr lang="en-US" sz="2000" dirty="0">
                <a:solidFill>
                  <a:prstClr val="black"/>
                </a:solidFill>
                <a:cs typeface="Arial" charset="0"/>
              </a:rPr>
              <a:t>, or </a:t>
            </a:r>
            <a:r>
              <a:rPr lang="en-US" sz="2000" i="1" dirty="0">
                <a:solidFill>
                  <a:prstClr val="black"/>
                </a:solidFill>
                <a:cs typeface="Arial" charset="0"/>
              </a:rPr>
              <a:t>office managers</a:t>
            </a:r>
            <a:r>
              <a:rPr lang="en-US" sz="1200" i="1" dirty="0">
                <a:solidFill>
                  <a:prstClr val="black"/>
                </a:solidFill>
                <a:cs typeface="Arial" charset="0"/>
              </a:rPr>
              <a:t>.</a:t>
            </a:r>
            <a:endParaRPr lang="en-US" sz="2800" dirty="0"/>
          </a:p>
          <a:p>
            <a:r>
              <a:rPr lang="en-US" sz="2800" b="1" dirty="0"/>
              <a:t>Middle Managers</a:t>
            </a:r>
            <a:r>
              <a:rPr lang="en-US" sz="2800" dirty="0"/>
              <a:t>: manage the work of first-line </a:t>
            </a:r>
            <a:r>
              <a:rPr lang="en-US" sz="2800" dirty="0" smtClean="0"/>
              <a:t>managers</a:t>
            </a:r>
            <a:endParaRPr lang="lv-LV" sz="2800" dirty="0" smtClean="0"/>
          </a:p>
          <a:p>
            <a:pPr lvl="1"/>
            <a:r>
              <a:rPr lang="en-US" sz="2000" i="1" dirty="0">
                <a:solidFill>
                  <a:prstClr val="black"/>
                </a:solidFill>
                <a:cs typeface="Arial" charset="0"/>
              </a:rPr>
              <a:t>regional manager</a:t>
            </a:r>
            <a:r>
              <a:rPr lang="en-US" sz="2000" dirty="0">
                <a:solidFill>
                  <a:prstClr val="black"/>
                </a:solidFill>
                <a:cs typeface="Arial" charset="0"/>
              </a:rPr>
              <a:t>, </a:t>
            </a:r>
            <a:r>
              <a:rPr lang="en-US" sz="2000" i="1" dirty="0">
                <a:solidFill>
                  <a:prstClr val="black"/>
                </a:solidFill>
                <a:cs typeface="Arial" charset="0"/>
              </a:rPr>
              <a:t>project leader</a:t>
            </a:r>
            <a:r>
              <a:rPr lang="en-US" sz="2000" dirty="0">
                <a:solidFill>
                  <a:prstClr val="black"/>
                </a:solidFill>
                <a:cs typeface="Arial" charset="0"/>
              </a:rPr>
              <a:t>, </a:t>
            </a:r>
            <a:r>
              <a:rPr lang="en-US" sz="2000" i="1" dirty="0">
                <a:solidFill>
                  <a:prstClr val="black"/>
                </a:solidFill>
                <a:cs typeface="Arial" charset="0"/>
              </a:rPr>
              <a:t>store manager</a:t>
            </a:r>
            <a:r>
              <a:rPr lang="en-US" sz="2000" dirty="0">
                <a:solidFill>
                  <a:prstClr val="black"/>
                </a:solidFill>
                <a:cs typeface="Arial" charset="0"/>
              </a:rPr>
              <a:t>, or </a:t>
            </a:r>
            <a:r>
              <a:rPr lang="en-US" sz="2000" i="1" dirty="0">
                <a:solidFill>
                  <a:prstClr val="black"/>
                </a:solidFill>
                <a:cs typeface="Arial" charset="0"/>
              </a:rPr>
              <a:t>division manager</a:t>
            </a:r>
            <a:endParaRPr lang="en-US" sz="2000" dirty="0"/>
          </a:p>
          <a:p>
            <a:r>
              <a:rPr lang="en-US" sz="2800" b="1" dirty="0"/>
              <a:t>Top Managers</a:t>
            </a:r>
            <a:r>
              <a:rPr lang="en-US" sz="2800" dirty="0"/>
              <a:t>: responsible for </a:t>
            </a:r>
            <a:r>
              <a:rPr lang="en-US" sz="2800" dirty="0" smtClean="0"/>
              <a:t>making organization-wide </a:t>
            </a:r>
            <a:r>
              <a:rPr lang="en-US" sz="2800" dirty="0"/>
              <a:t>decisions and establishing plans and goals that affect the entire </a:t>
            </a:r>
            <a:r>
              <a:rPr lang="en-US" sz="2800" dirty="0" smtClean="0"/>
              <a:t>organization</a:t>
            </a:r>
            <a:endParaRPr lang="lv-LV" sz="2800" dirty="0"/>
          </a:p>
          <a:p>
            <a:pPr lvl="1"/>
            <a:r>
              <a:rPr lang="en-US" sz="2000" i="1" dirty="0">
                <a:cs typeface="Arial" charset="0"/>
              </a:rPr>
              <a:t>executive vice president</a:t>
            </a:r>
            <a:r>
              <a:rPr lang="en-US" sz="2000" dirty="0">
                <a:cs typeface="Arial" charset="0"/>
              </a:rPr>
              <a:t>, </a:t>
            </a:r>
            <a:r>
              <a:rPr lang="en-US" sz="2000" i="1" dirty="0">
                <a:cs typeface="Arial" charset="0"/>
              </a:rPr>
              <a:t>president</a:t>
            </a:r>
            <a:r>
              <a:rPr lang="en-US" sz="2000" dirty="0">
                <a:cs typeface="Arial" charset="0"/>
              </a:rPr>
              <a:t>, </a:t>
            </a:r>
            <a:r>
              <a:rPr lang="en-US" sz="2000" i="1" dirty="0">
                <a:cs typeface="Arial" charset="0"/>
              </a:rPr>
              <a:t>managing director</a:t>
            </a:r>
            <a:r>
              <a:rPr lang="en-US" sz="2000" dirty="0">
                <a:cs typeface="Arial" charset="0"/>
              </a:rPr>
              <a:t>, </a:t>
            </a:r>
            <a:r>
              <a:rPr lang="en-US" sz="2000" i="1" dirty="0">
                <a:cs typeface="Arial" charset="0"/>
              </a:rPr>
              <a:t>chief operating officer</a:t>
            </a:r>
            <a:r>
              <a:rPr lang="en-US" sz="2000" dirty="0">
                <a:cs typeface="Arial" charset="0"/>
              </a:rPr>
              <a:t>, or </a:t>
            </a:r>
            <a:r>
              <a:rPr lang="en-US" sz="2000" i="1" dirty="0">
                <a:cs typeface="Arial" charset="0"/>
              </a:rPr>
              <a:t>chief executive</a:t>
            </a:r>
            <a:r>
              <a:rPr lang="en-US" sz="2800" dirty="0" smtClean="0">
                <a:cs typeface="Arial" charset="0"/>
              </a:rPr>
              <a:t>.</a:t>
            </a:r>
            <a:endParaRPr lang="en-US" sz="2800" dirty="0">
              <a:cs typeface="Arial" charset="0"/>
            </a:endParaRPr>
          </a:p>
        </p:txBody>
      </p:sp>
    </p:spTree>
    <p:extLst>
      <p:ext uri="{BB962C8B-B14F-4D97-AF65-F5344CB8AC3E}">
        <p14:creationId xmlns:p14="http://schemas.microsoft.com/office/powerpoint/2010/main" val="81144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Managers Work?</a:t>
            </a:r>
          </a:p>
        </p:txBody>
      </p:sp>
      <p:sp>
        <p:nvSpPr>
          <p:cNvPr id="3" name="Content Placeholder 2"/>
          <p:cNvSpPr>
            <a:spLocks noGrp="1"/>
          </p:cNvSpPr>
          <p:nvPr>
            <p:ph idx="1"/>
          </p:nvPr>
        </p:nvSpPr>
        <p:spPr>
          <a:xfrm>
            <a:off x="457200" y="1935480"/>
            <a:ext cx="8229600" cy="4525963"/>
          </a:xfrm>
        </p:spPr>
        <p:txBody>
          <a:bodyPr/>
          <a:lstStyle/>
          <a:p>
            <a:r>
              <a:rPr lang="en-US" sz="2800" b="1" dirty="0"/>
              <a:t>Organization</a:t>
            </a:r>
            <a:r>
              <a:rPr lang="en-US" sz="2800" dirty="0"/>
              <a:t>: a deliberate arrangement of people to accomplish some </a:t>
            </a:r>
            <a:r>
              <a:rPr lang="en-US" sz="2800" dirty="0" smtClean="0"/>
              <a:t>specific purpose</a:t>
            </a:r>
            <a:endParaRPr lang="lv-LV" sz="2800" dirty="0" smtClean="0"/>
          </a:p>
          <a:p>
            <a:endParaRPr lang="lv-LV" sz="2800" dirty="0"/>
          </a:p>
          <a:p>
            <a:r>
              <a:rPr lang="en-US" sz="2400" b="1" i="1" dirty="0">
                <a:cs typeface="Arial" charset="0"/>
              </a:rPr>
              <a:t>First</a:t>
            </a:r>
            <a:r>
              <a:rPr lang="en-US" sz="2400" i="1" dirty="0">
                <a:cs typeface="Arial" charset="0"/>
              </a:rPr>
              <a:t>, an organization has a distinct purpose typically expressed through goals the organization hopes to accomplish. </a:t>
            </a:r>
            <a:r>
              <a:rPr lang="en-US" sz="2400" b="1" i="1" dirty="0">
                <a:cs typeface="Arial" charset="0"/>
              </a:rPr>
              <a:t>Second</a:t>
            </a:r>
            <a:r>
              <a:rPr lang="en-US" sz="2400" i="1" dirty="0">
                <a:cs typeface="Arial" charset="0"/>
              </a:rPr>
              <a:t>, each organization is composed of people. It takes people to perform the work that’s necessary for the organization to achieve its goals. </a:t>
            </a:r>
            <a:r>
              <a:rPr lang="en-US" sz="2400" b="1" i="1" dirty="0">
                <a:cs typeface="Arial" charset="0"/>
              </a:rPr>
              <a:t>Third</a:t>
            </a:r>
            <a:r>
              <a:rPr lang="en-US" sz="2400" i="1" dirty="0">
                <a:cs typeface="Arial" charset="0"/>
              </a:rPr>
              <a:t>, all organizations develop a deliberate structure within which members do their work</a:t>
            </a:r>
            <a:r>
              <a:rPr lang="en-US" sz="2400" i="1" dirty="0" smtClean="0">
                <a:cs typeface="Arial" charset="0"/>
              </a:rPr>
              <a:t>.</a:t>
            </a:r>
            <a:r>
              <a:rPr lang="en-US" sz="2400" i="1" dirty="0" smtClean="0"/>
              <a:t> </a:t>
            </a:r>
            <a:endParaRPr lang="en-US" sz="2400" i="1" dirty="0"/>
          </a:p>
        </p:txBody>
      </p:sp>
    </p:spTree>
    <p:extLst>
      <p:ext uri="{BB962C8B-B14F-4D97-AF65-F5344CB8AC3E}">
        <p14:creationId xmlns:p14="http://schemas.microsoft.com/office/powerpoint/2010/main" val="21329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1-2</a:t>
            </a:r>
            <a:br>
              <a:rPr lang="en-US" dirty="0"/>
            </a:br>
            <a:r>
              <a:rPr lang="en-US" dirty="0"/>
              <a:t>Characteristics of Organizations</a:t>
            </a:r>
          </a:p>
        </p:txBody>
      </p:sp>
      <p:sp>
        <p:nvSpPr>
          <p:cNvPr id="3" name="Text Placeholder 2"/>
          <p:cNvSpPr>
            <a:spLocks noGrp="1"/>
          </p:cNvSpPr>
          <p:nvPr>
            <p:ph type="body" sz="quarter" idx="13"/>
          </p:nvPr>
        </p:nvSpPr>
        <p:spPr/>
        <p:txBody>
          <a:bodyPr/>
          <a:lstStyle/>
          <a:p>
            <a:r>
              <a:rPr lang="en-US" sz="1600" dirty="0" smtClean="0"/>
              <a:t>Exhibit </a:t>
            </a:r>
            <a:r>
              <a:rPr lang="en-US" sz="1600" dirty="0"/>
              <a:t>1-2 shows the three common characteristics of organizations: distinct purpose, deliberate structure, and people. </a:t>
            </a:r>
          </a:p>
        </p:txBody>
      </p:sp>
      <p:pic>
        <p:nvPicPr>
          <p:cNvPr id="5" name="Picture 4" descr="A diagram shows characteristics of organizations as distinct purpose, deliberate structure, and people."/>
          <p:cNvPicPr>
            <a:picLocks noChangeAspect="1"/>
          </p:cNvPicPr>
          <p:nvPr/>
        </p:nvPicPr>
        <p:blipFill>
          <a:blip r:embed="rId3" cstate="print"/>
          <a:stretch>
            <a:fillRect/>
          </a:stretch>
        </p:blipFill>
        <p:spPr>
          <a:xfrm>
            <a:off x="439440" y="1406943"/>
            <a:ext cx="8265120" cy="4304465"/>
          </a:xfrm>
          <a:prstGeom prst="rect">
            <a:avLst/>
          </a:prstGeom>
        </p:spPr>
      </p:pic>
    </p:spTree>
    <p:extLst>
      <p:ext uri="{BB962C8B-B14F-4D97-AF65-F5344CB8AC3E}">
        <p14:creationId xmlns:p14="http://schemas.microsoft.com/office/powerpoint/2010/main" val="1994306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t>
            </a:r>
            <a:r>
              <a:rPr lang="en-US" dirty="0"/>
              <a:t>Managers </a:t>
            </a:r>
            <a:r>
              <a:rPr lang="en-US" dirty="0" smtClean="0"/>
              <a:t>Important?</a:t>
            </a:r>
            <a:endParaRPr lang="en-US" dirty="0"/>
          </a:p>
        </p:txBody>
      </p:sp>
      <p:sp>
        <p:nvSpPr>
          <p:cNvPr id="3" name="Content Placeholder 2"/>
          <p:cNvSpPr>
            <a:spLocks noGrp="1"/>
          </p:cNvSpPr>
          <p:nvPr>
            <p:ph idx="1"/>
          </p:nvPr>
        </p:nvSpPr>
        <p:spPr>
          <a:xfrm>
            <a:off x="457200" y="1935480"/>
            <a:ext cx="8229600" cy="4525963"/>
          </a:xfrm>
        </p:spPr>
        <p:txBody>
          <a:bodyPr/>
          <a:lstStyle/>
          <a:p>
            <a:r>
              <a:rPr lang="en-US" sz="2800" dirty="0" smtClean="0"/>
              <a:t>Organizations need their managerial skills and abilities now more than ever</a:t>
            </a:r>
          </a:p>
          <a:p>
            <a:r>
              <a:rPr lang="en-US" sz="2800" dirty="0" smtClean="0"/>
              <a:t>Managers are critical to getting things done</a:t>
            </a:r>
          </a:p>
          <a:p>
            <a:r>
              <a:rPr lang="en-US" sz="2800" dirty="0" smtClean="0"/>
              <a:t>Managers do matter to organizations</a:t>
            </a:r>
            <a:endParaRPr lang="lv-LV" sz="2800" dirty="0" smtClean="0"/>
          </a:p>
          <a:p>
            <a:pPr lvl="1"/>
            <a:r>
              <a:rPr lang="en-US" sz="2400" i="1" dirty="0">
                <a:cs typeface="Arial" charset="0"/>
              </a:rPr>
              <a:t>single most important variable in employee productivity and loyalty isn’t pay, or benefits, or the workplace environment—it’s the quality of the relationship between employees and their direct supervisors</a:t>
            </a:r>
            <a:endParaRPr lang="en-US" sz="2400" i="1" dirty="0"/>
          </a:p>
        </p:txBody>
      </p:sp>
    </p:spTree>
    <p:extLst>
      <p:ext uri="{BB962C8B-B14F-4D97-AF65-F5344CB8AC3E}">
        <p14:creationId xmlns:p14="http://schemas.microsoft.com/office/powerpoint/2010/main" val="200957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t>
            </a:r>
            <a:r>
              <a:rPr lang="en-US" dirty="0"/>
              <a:t>Managers </a:t>
            </a:r>
            <a:r>
              <a:rPr lang="en-US" dirty="0" smtClean="0"/>
              <a:t>Do?</a:t>
            </a:r>
            <a:endParaRPr lang="en-US" dirty="0"/>
          </a:p>
        </p:txBody>
      </p:sp>
      <p:sp>
        <p:nvSpPr>
          <p:cNvPr id="3" name="Content Placeholder 2"/>
          <p:cNvSpPr>
            <a:spLocks noGrp="1"/>
          </p:cNvSpPr>
          <p:nvPr>
            <p:ph idx="1"/>
          </p:nvPr>
        </p:nvSpPr>
        <p:spPr>
          <a:xfrm>
            <a:off x="457200" y="1935480"/>
            <a:ext cx="8229600" cy="4525963"/>
          </a:xfrm>
        </p:spPr>
        <p:txBody>
          <a:bodyPr/>
          <a:lstStyle/>
          <a:p>
            <a:r>
              <a:rPr lang="en-US" sz="2800" b="1" dirty="0"/>
              <a:t>Management </a:t>
            </a:r>
            <a:r>
              <a:rPr lang="en-US" sz="2800" dirty="0"/>
              <a:t>involves coordinating and overseeing the work activities of others so that their activities are completed </a:t>
            </a:r>
            <a:r>
              <a:rPr lang="en-US" sz="2800" i="1" dirty="0">
                <a:solidFill>
                  <a:srgbClr val="C00000"/>
                </a:solidFill>
              </a:rPr>
              <a:t>efficiently</a:t>
            </a:r>
            <a:r>
              <a:rPr lang="en-US" sz="2800" dirty="0"/>
              <a:t> and </a:t>
            </a:r>
            <a:r>
              <a:rPr lang="en-US" sz="2800" i="1" dirty="0">
                <a:solidFill>
                  <a:srgbClr val="C00000"/>
                </a:solidFill>
              </a:rPr>
              <a:t>effectively</a:t>
            </a:r>
            <a:r>
              <a:rPr lang="en-US" sz="2800" i="1" dirty="0" smtClean="0">
                <a:solidFill>
                  <a:srgbClr val="C00000"/>
                </a:solidFill>
              </a:rPr>
              <a:t>.</a:t>
            </a:r>
            <a:endParaRPr lang="en-US" sz="2800" i="1" dirty="0">
              <a:solidFill>
                <a:srgbClr val="C00000"/>
              </a:solidFill>
            </a:endParaRPr>
          </a:p>
        </p:txBody>
      </p:sp>
    </p:spTree>
    <p:extLst>
      <p:ext uri="{BB962C8B-B14F-4D97-AF65-F5344CB8AC3E}">
        <p14:creationId xmlns:p14="http://schemas.microsoft.com/office/powerpoint/2010/main" val="1803752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19084</TotalTime>
  <Words>4638</Words>
  <Application>Microsoft Office PowerPoint</Application>
  <PresentationFormat>On-screen Show (4:3)</PresentationFormat>
  <Paragraphs>301</Paragraphs>
  <Slides>44</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Verdana</vt:lpstr>
      <vt:lpstr>Office Theme</vt:lpstr>
      <vt:lpstr>Essentials of Business Management</vt:lpstr>
      <vt:lpstr>Learning Objectives</vt:lpstr>
      <vt:lpstr>Who Is a Manager?</vt:lpstr>
      <vt:lpstr>Exhibit 1-1 Levels of Management</vt:lpstr>
      <vt:lpstr>Classifying Managers</vt:lpstr>
      <vt:lpstr>Where Do Managers Work?</vt:lpstr>
      <vt:lpstr>Exhibit 1-2 Characteristics of Organizations</vt:lpstr>
      <vt:lpstr>Why Are Managers Important?</vt:lpstr>
      <vt:lpstr>What Do Managers Do?</vt:lpstr>
      <vt:lpstr>Efficiency and Effectiveness</vt:lpstr>
      <vt:lpstr>Exhibit 1-3 Efficiency and Effectiveness in Management</vt:lpstr>
      <vt:lpstr>Management Functions</vt:lpstr>
      <vt:lpstr>Exhibit 1-4 Four Functions of Management</vt:lpstr>
      <vt:lpstr>Mintzberg’s Managerial Roles and a Contemporary Model of Managing</vt:lpstr>
      <vt:lpstr>Types of Roles</vt:lpstr>
      <vt:lpstr>Exhibit 1-5 Mintzberg’s Managerial Roles</vt:lpstr>
      <vt:lpstr>Management Skills</vt:lpstr>
      <vt:lpstr>Exhibit 1-6 Skills Needed at Different Managerial Levels</vt:lpstr>
      <vt:lpstr>Exhibit 1-7 Important Managerial Skills</vt:lpstr>
      <vt:lpstr>Exhibit 1-8 Changes Facing Managers</vt:lpstr>
      <vt:lpstr>Focus on the Customer</vt:lpstr>
      <vt:lpstr>Focus on Technology</vt:lpstr>
      <vt:lpstr>Focus on Social Media</vt:lpstr>
      <vt:lpstr>Focus on Social Media</vt:lpstr>
      <vt:lpstr>Focus on Social Media</vt:lpstr>
      <vt:lpstr>Focus on Innovation</vt:lpstr>
      <vt:lpstr>Focus on Sustainability</vt:lpstr>
      <vt:lpstr>Focus on Sustainability</vt:lpstr>
      <vt:lpstr>Focus on the Employee</vt:lpstr>
      <vt:lpstr>Focus on the Employee</vt:lpstr>
      <vt:lpstr>Focus on the Employee</vt:lpstr>
      <vt:lpstr>The Universality of Management</vt:lpstr>
      <vt:lpstr>Exhibit 1-9 Universal Need for Management</vt:lpstr>
      <vt:lpstr>The Reality of Work</vt:lpstr>
      <vt:lpstr>Challenges of Being a Manager</vt:lpstr>
      <vt:lpstr>Rewards of Being a Manager</vt:lpstr>
      <vt:lpstr>Exhibit 1-10 Rewards and Challenges of Being a Manager</vt:lpstr>
      <vt:lpstr>Review Learning Objective 1.1</vt:lpstr>
      <vt:lpstr>Review Learning Objective 1.2</vt:lpstr>
      <vt:lpstr>Review Learning Objective 1.3 (1 of 3)</vt:lpstr>
      <vt:lpstr>Review Learning Objective 1.3 (2 of 3)</vt:lpstr>
      <vt:lpstr>Review Learning Objective 1.3 (3 of 3)</vt:lpstr>
      <vt:lpstr>Review Learning Objective 1.4</vt:lpstr>
      <vt:lpstr>Review Learning Objective 1.5 </vt:lpstr>
    </vt:vector>
  </TitlesOfParts>
  <Manager/>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1: Managers and You in the Workplace</dc:subject>
  <dc:creator>Stephen P. Robbins and Mary Coulter</dc:creator>
  <cp:keywords>Management</cp:keywords>
  <dc:description/>
  <cp:lastModifiedBy>Veronika Siliņeviča</cp:lastModifiedBy>
  <cp:revision>641</cp:revision>
  <dcterms:created xsi:type="dcterms:W3CDTF">2014-07-14T20:04:21Z</dcterms:created>
  <dcterms:modified xsi:type="dcterms:W3CDTF">2024-02-16T11:34:08Z</dcterms:modified>
  <cp:category/>
</cp:coreProperties>
</file>