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bookmarkIdSeed="13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429" r:id="rId2"/>
    <p:sldId id="511" r:id="rId3"/>
    <p:sldId id="512" r:id="rId4"/>
    <p:sldId id="513" r:id="rId5"/>
    <p:sldId id="514" r:id="rId6"/>
    <p:sldId id="515" r:id="rId7"/>
  </p:sldIdLst>
  <p:sldSz cx="9144000" cy="6858000" type="screen4x3"/>
  <p:notesSz cx="9872663" cy="679767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0" name="Author" initials="A" lastIdx="0" clrIdx="1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655" autoAdjust="0"/>
    <p:restoredTop sz="89329" autoAdjust="0"/>
  </p:normalViewPr>
  <p:slideViewPr>
    <p:cSldViewPr>
      <p:cViewPr varScale="1">
        <p:scale>
          <a:sx n="101" d="100"/>
          <a:sy n="101" d="100"/>
        </p:scale>
        <p:origin x="2472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4278154" cy="339883"/>
          </a:xfrm>
          <a:prstGeom prst="rect">
            <a:avLst/>
          </a:prstGeom>
        </p:spPr>
        <p:txBody>
          <a:bodyPr vert="horz" lIns="90681" tIns="45341" rIns="90681" bIns="4534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92227" y="3"/>
            <a:ext cx="4278154" cy="339883"/>
          </a:xfrm>
          <a:prstGeom prst="rect">
            <a:avLst/>
          </a:prstGeom>
        </p:spPr>
        <p:txBody>
          <a:bodyPr vert="horz" lIns="90681" tIns="45341" rIns="90681" bIns="45341" rtlCol="0"/>
          <a:lstStyle>
            <a:lvl1pPr algn="r">
              <a:defRPr sz="1200"/>
            </a:lvl1pPr>
          </a:lstStyle>
          <a:p>
            <a:fld id="{4A669A81-0E33-4589-B282-F0D79172417E}" type="datetimeFigureOut">
              <a:rPr kumimoji="1" lang="ja-JP" altLang="en-US" smtClean="0"/>
              <a:t>2024/11/14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456614"/>
            <a:ext cx="4278154" cy="339883"/>
          </a:xfrm>
          <a:prstGeom prst="rect">
            <a:avLst/>
          </a:prstGeom>
        </p:spPr>
        <p:txBody>
          <a:bodyPr vert="horz" lIns="90681" tIns="45341" rIns="90681" bIns="4534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92227" y="6456614"/>
            <a:ext cx="4278154" cy="339883"/>
          </a:xfrm>
          <a:prstGeom prst="rect">
            <a:avLst/>
          </a:prstGeom>
        </p:spPr>
        <p:txBody>
          <a:bodyPr vert="horz" lIns="90681" tIns="45341" rIns="90681" bIns="45341" rtlCol="0" anchor="b"/>
          <a:lstStyle>
            <a:lvl1pPr algn="r">
              <a:defRPr sz="1200"/>
            </a:lvl1pPr>
          </a:lstStyle>
          <a:p>
            <a:fld id="{8BABD91B-942F-46B0-AE63-8642CF4A15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18704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4278154" cy="339883"/>
          </a:xfrm>
          <a:prstGeom prst="rect">
            <a:avLst/>
          </a:prstGeom>
        </p:spPr>
        <p:txBody>
          <a:bodyPr vert="horz" lIns="90681" tIns="45341" rIns="90681" bIns="4534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92227" y="3"/>
            <a:ext cx="4278154" cy="339883"/>
          </a:xfrm>
          <a:prstGeom prst="rect">
            <a:avLst/>
          </a:prstGeom>
        </p:spPr>
        <p:txBody>
          <a:bodyPr vert="horz" lIns="90681" tIns="45341" rIns="90681" bIns="45341" rtlCol="0"/>
          <a:lstStyle>
            <a:lvl1pPr algn="r">
              <a:defRPr sz="1200"/>
            </a:lvl1pPr>
          </a:lstStyle>
          <a:p>
            <a:fld id="{F9DCA7DD-C6A2-4CDD-97B6-287CC07D788F}" type="datetimeFigureOut">
              <a:rPr kumimoji="1" lang="ja-JP" altLang="en-US" smtClean="0"/>
              <a:t>2024/11/14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238500" y="509588"/>
            <a:ext cx="3395663" cy="2547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81" tIns="45341" rIns="90681" bIns="4534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7267" y="3228898"/>
            <a:ext cx="7898130" cy="3058954"/>
          </a:xfrm>
          <a:prstGeom prst="rect">
            <a:avLst/>
          </a:prstGeom>
        </p:spPr>
        <p:txBody>
          <a:bodyPr vert="horz" lIns="90681" tIns="45341" rIns="90681" bIns="4534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6456614"/>
            <a:ext cx="4278154" cy="339883"/>
          </a:xfrm>
          <a:prstGeom prst="rect">
            <a:avLst/>
          </a:prstGeom>
        </p:spPr>
        <p:txBody>
          <a:bodyPr vert="horz" lIns="90681" tIns="45341" rIns="90681" bIns="4534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92227" y="6456614"/>
            <a:ext cx="4278154" cy="339883"/>
          </a:xfrm>
          <a:prstGeom prst="rect">
            <a:avLst/>
          </a:prstGeom>
        </p:spPr>
        <p:txBody>
          <a:bodyPr vert="horz" lIns="90681" tIns="45341" rIns="90681" bIns="45341" rtlCol="0" anchor="b"/>
          <a:lstStyle>
            <a:lvl1pPr algn="r">
              <a:defRPr sz="1200"/>
            </a:lvl1pPr>
          </a:lstStyle>
          <a:p>
            <a:fld id="{E9986DA5-B430-47D2-99C1-B4FA106DCF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93241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601872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08E8F1-CBA6-415D-D0B5-7DB86DE66C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78842A5-7705-3114-E005-68DB0E21CC0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6FD6754-C536-3388-BD6C-B4A4618A0D3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BD5CAA-A91C-B699-D0C6-B8183F73602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86DA5-B430-47D2-99C1-B4FA106DCFE1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20955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279CB5-A2F9-BB06-2564-2C105C2FD1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61B786A-8806-12D1-B401-9FED498594A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E6E1BD9-7C20-B16D-AFC0-4353D00D568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325EC6-C674-D81D-5585-55B6C7C3D34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86DA5-B430-47D2-99C1-B4FA106DCFE1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42467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F80517-8981-65FC-D2B5-DC21592B54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AD28B02-889D-3254-4957-991DAED4192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DD2E03A-279E-7E96-ADC9-22EF2DB203F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DC0265-DA01-D633-71F7-1F46EF60A2A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86DA5-B430-47D2-99C1-B4FA106DCFE1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4343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39BBAA-B50D-CEC7-14A6-C3EF3C39BA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1BA5279-A12B-7D0E-CDED-3F07B0C5670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6E99469-2BB8-49EB-D851-C41E845058C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750F49-0D6B-C55E-D797-F97193FB23D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86DA5-B430-47D2-99C1-B4FA106DCFE1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07403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BB869E-1B00-F649-A3AD-918CD6CB29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AE2E941-51E9-D312-D1B8-751C4D4E374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CF600F5-BCDB-20E9-40B8-E99346AB824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39149D-FD40-E692-DEF0-89A1C6602E8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86DA5-B430-47D2-99C1-B4FA106DCFE1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1287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162D1-ED0D-4FCA-BA1A-A1D82258B699}" type="datetime1">
              <a:rPr kumimoji="1" lang="ja-JP" altLang="en-US" smtClean="0"/>
              <a:t>2024/11/14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TNT – Lesson 5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E9AD2-DEE8-4C2C-B048-0E3775CA56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6312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8A7C5-6E4C-4D7F-96B4-81398638B5FC}" type="datetime1">
              <a:rPr kumimoji="1" lang="ja-JP" altLang="en-US" smtClean="0"/>
              <a:t>2024/11/14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TNT – Lesson 5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E9AD2-DEE8-4C2C-B048-0E3775CA56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0622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E4176-BAB1-47A6-85E2-6BFDD80E0193}" type="datetime1">
              <a:rPr kumimoji="1" lang="ja-JP" altLang="en-US" smtClean="0"/>
              <a:t>2024/11/14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TNT – Lesson 5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E9AD2-DEE8-4C2C-B048-0E3775CA56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592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47257-3558-4AF0-AA8B-214C734CA89A}" type="datetime1">
              <a:rPr kumimoji="1" lang="ja-JP" altLang="en-US" smtClean="0"/>
              <a:t>2024/11/14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TNT – Lesson 5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E9AD2-DEE8-4C2C-B048-0E3775CA56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9055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9BDF9-0516-4B77-B088-D840AB5DA329}" type="datetime1">
              <a:rPr kumimoji="1" lang="ja-JP" altLang="en-US" smtClean="0"/>
              <a:t>2024/11/14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TNT – Lesson 5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E9AD2-DEE8-4C2C-B048-0E3775CA56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6616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0B292-C0AC-4E80-B6CB-F8B388CFBB77}" type="datetime1">
              <a:rPr kumimoji="1" lang="ja-JP" altLang="en-US" smtClean="0"/>
              <a:t>2024/11/14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TNT – Lesson 5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E9AD2-DEE8-4C2C-B048-0E3775CA56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1990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945C3-4168-426C-BFC2-B8DB5BF54B08}" type="datetime1">
              <a:rPr kumimoji="1" lang="ja-JP" altLang="en-US" smtClean="0"/>
              <a:t>2024/11/14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TNT – Lesson 5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E9AD2-DEE8-4C2C-B048-0E3775CA56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7172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DC392-A43B-41E8-AB4B-2CD0F7D2383C}" type="datetime1">
              <a:rPr kumimoji="1" lang="ja-JP" altLang="en-US" smtClean="0"/>
              <a:t>2024/11/14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TNT – Lesson 5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E9AD2-DEE8-4C2C-B048-0E3775CA56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1713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B8F34-1A7C-4565-ACA3-92E4B145FE1C}" type="datetime1">
              <a:rPr kumimoji="1" lang="ja-JP" altLang="en-US" smtClean="0"/>
              <a:t>2024/11/14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TNT – Lesson 5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E9AD2-DEE8-4C2C-B048-0E3775CA56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3124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61653-A279-41ED-93DB-FFE0AE9DF805}" type="datetime1">
              <a:rPr kumimoji="1" lang="ja-JP" altLang="en-US" smtClean="0"/>
              <a:t>2024/11/14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TNT – Lesson 5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E9AD2-DEE8-4C2C-B048-0E3775CA56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2847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F2C0C-459A-461F-9579-67B074B7AA1D}" type="datetime1">
              <a:rPr kumimoji="1" lang="ja-JP" altLang="en-US" smtClean="0"/>
              <a:t>2024/11/14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TNT – Lesson 5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E9AD2-DEE8-4C2C-B048-0E3775CA56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2717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6704A-D409-4415-B19F-5CE1CF4310BE}" type="datetime1">
              <a:rPr kumimoji="1" lang="ja-JP" altLang="en-US" smtClean="0"/>
              <a:t>2024/11/14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TNT – Lesson 5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E9AD2-DEE8-4C2C-B048-0E3775CA56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5784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uropeantransportmaps.com/map/roro-ferry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dfds.com/lv-lv/kravu-parvadajumi/marsruti-un-kustibas-saraksti/klaipeda-kil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8280920" cy="1872208"/>
          </a:xfrm>
        </p:spPr>
        <p:txBody>
          <a:bodyPr>
            <a:noAutofit/>
          </a:bodyPr>
          <a:lstStyle/>
          <a:p>
            <a:r>
              <a:rPr lang="en-US" altLang="ja-JP" sz="2800" b="1" dirty="0">
                <a:solidFill>
                  <a:srgbClr val="002060"/>
                </a:solidFill>
              </a:rPr>
              <a:t>Freight and Passengers Transportation</a:t>
            </a:r>
            <a:br>
              <a:rPr lang="en-US" altLang="ja-JP" sz="2800" dirty="0">
                <a:solidFill>
                  <a:srgbClr val="002060"/>
                </a:solidFill>
              </a:rPr>
            </a:br>
            <a:br>
              <a:rPr lang="en-US" altLang="ja-JP" sz="2800" i="1" dirty="0"/>
            </a:br>
            <a:endParaRPr kumimoji="1" lang="ja-JP" alt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91580" y="2420888"/>
            <a:ext cx="7560840" cy="2088232"/>
          </a:xfrm>
        </p:spPr>
        <p:txBody>
          <a:bodyPr>
            <a:noAutofit/>
          </a:bodyPr>
          <a:lstStyle/>
          <a:p>
            <a:r>
              <a:rPr lang="en-US" altLang="ja-JP" sz="2800">
                <a:solidFill>
                  <a:srgbClr val="C00000"/>
                </a:solidFill>
              </a:rPr>
              <a:t>Meeting #3</a:t>
            </a:r>
            <a:endParaRPr lang="en-US" altLang="ja-JP" sz="2800" dirty="0">
              <a:solidFill>
                <a:srgbClr val="C00000"/>
              </a:solidFill>
            </a:endParaRPr>
          </a:p>
          <a:p>
            <a:r>
              <a:rPr lang="en-GB" altLang="ja-JP" sz="4800" dirty="0">
                <a:solidFill>
                  <a:srgbClr val="002060"/>
                </a:solidFill>
              </a:rPr>
              <a:t> </a:t>
            </a:r>
            <a:r>
              <a:rPr lang="en-US" altLang="ja-JP" sz="4800" dirty="0">
                <a:solidFill>
                  <a:srgbClr val="002060"/>
                </a:solidFill>
              </a:rPr>
              <a:t> Organization of transportation</a:t>
            </a: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467544" y="4318139"/>
            <a:ext cx="8136904" cy="17751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altLang="ja-JP" sz="1800" dirty="0">
              <a:solidFill>
                <a:srgbClr val="00206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9786582"/>
              </p:ext>
            </p:extLst>
          </p:nvPr>
        </p:nvGraphicFramePr>
        <p:xfrm>
          <a:off x="899592" y="5013176"/>
          <a:ext cx="6912768" cy="1463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931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96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2800" i="1" u="none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800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altLang="ja-JP" sz="2800" u="none" dirty="0">
                          <a:solidFill>
                            <a:srgbClr val="C00000"/>
                          </a:solidFill>
                        </a:rPr>
                        <a:t>Lecturer:</a:t>
                      </a:r>
                      <a:endParaRPr kumimoji="1" lang="ja-JP" altLang="en-US" sz="2800" u="none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2800" u="none" dirty="0"/>
                        <a:t>Ph.D. </a:t>
                      </a:r>
                      <a:r>
                        <a:rPr lang="en-US" altLang="ja-JP" sz="2800" u="none" dirty="0" err="1"/>
                        <a:t>ing</a:t>
                      </a:r>
                      <a:r>
                        <a:rPr lang="en-US" altLang="ja-JP" sz="2800" u="none" dirty="0"/>
                        <a:t>. Aleksandrs </a:t>
                      </a:r>
                      <a:r>
                        <a:rPr lang="en-US" altLang="ja-JP" sz="2800" u="none" dirty="0" err="1"/>
                        <a:t>Kotlars</a:t>
                      </a:r>
                      <a:endParaRPr lang="en-US" altLang="ja-JP" sz="2800" u="none" dirty="0"/>
                    </a:p>
                    <a:p>
                      <a:endParaRPr kumimoji="1" lang="ja-JP" altLang="en-US" sz="2800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1082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6335EB-D94E-ED2C-1244-8DAF5DE17A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>
            <a:extLst>
              <a:ext uri="{FF2B5EF4-FFF2-40B4-BE49-F238E27FC236}">
                <a16:creationId xmlns:a16="http://schemas.microsoft.com/office/drawing/2014/main" id="{00279C06-F30C-3A57-9295-D248439C6041}"/>
              </a:ext>
            </a:extLst>
          </p:cNvPr>
          <p:cNvSpPr txBox="1">
            <a:spLocks/>
          </p:cNvSpPr>
          <p:nvPr/>
        </p:nvSpPr>
        <p:spPr>
          <a:xfrm>
            <a:off x="457200" y="11959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b="1" dirty="0">
                <a:solidFill>
                  <a:srgbClr val="C00000"/>
                </a:solidFill>
              </a:rPr>
              <a:t>Topics for today</a:t>
            </a:r>
            <a:endParaRPr lang="ja-JP" altLang="en-US" sz="4000" b="1" dirty="0">
              <a:solidFill>
                <a:srgbClr val="C0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C589228-DD38-3529-AEFD-8F754541239E}"/>
              </a:ext>
            </a:extLst>
          </p:cNvPr>
          <p:cNvSpPr txBox="1"/>
          <p:nvPr/>
        </p:nvSpPr>
        <p:spPr>
          <a:xfrm>
            <a:off x="323528" y="836712"/>
            <a:ext cx="8496944" cy="464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International transportation practical task</a:t>
            </a:r>
          </a:p>
        </p:txBody>
      </p:sp>
    </p:spTree>
    <p:extLst>
      <p:ext uri="{BB962C8B-B14F-4D97-AF65-F5344CB8AC3E}">
        <p14:creationId xmlns:p14="http://schemas.microsoft.com/office/powerpoint/2010/main" val="528657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53D383-4BB4-A682-6CA6-C0AB311D30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>
            <a:extLst>
              <a:ext uri="{FF2B5EF4-FFF2-40B4-BE49-F238E27FC236}">
                <a16:creationId xmlns:a16="http://schemas.microsoft.com/office/drawing/2014/main" id="{01530548-F8EC-E643-D7D9-C8F46CDC43B0}"/>
              </a:ext>
            </a:extLst>
          </p:cNvPr>
          <p:cNvSpPr txBox="1">
            <a:spLocks/>
          </p:cNvSpPr>
          <p:nvPr/>
        </p:nvSpPr>
        <p:spPr>
          <a:xfrm>
            <a:off x="457200" y="11959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b="1" dirty="0">
                <a:solidFill>
                  <a:srgbClr val="C00000"/>
                </a:solidFill>
              </a:rPr>
              <a:t>Conditions</a:t>
            </a:r>
            <a:endParaRPr lang="ja-JP" altLang="en-US" sz="4000" b="1" dirty="0">
              <a:solidFill>
                <a:srgbClr val="C0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56E7D8F-403E-40C2-98D4-CBA5ABF237CC}"/>
              </a:ext>
            </a:extLst>
          </p:cNvPr>
          <p:cNvSpPr txBox="1"/>
          <p:nvPr/>
        </p:nvSpPr>
        <p:spPr>
          <a:xfrm>
            <a:off x="323528" y="836712"/>
            <a:ext cx="4248472" cy="5224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The goods are delivered from Germany</a:t>
            </a:r>
            <a:r>
              <a:rPr lang="ru-RU" sz="1600" dirty="0"/>
              <a:t> (</a:t>
            </a:r>
            <a:r>
              <a:rPr lang="en-US" sz="1600" dirty="0"/>
              <a:t>production plant) to workshops in Lithuania, Latvia and Estonia.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Loading address - 38239 Salzgitter, Germany.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Delivery places in the Baltic: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UAB </a:t>
            </a:r>
            <a:r>
              <a:rPr lang="en-US" sz="1600" dirty="0" err="1"/>
              <a:t>Adampolis</a:t>
            </a:r>
            <a:r>
              <a:rPr lang="en-US" sz="1600" dirty="0"/>
              <a:t>, Kaunas, Lithuania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Keil MA OUE, Tallinn, Estonia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AVAR AUTO SIA, Riga, Latvia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The goods are dispatched from Germany regularly, 3 times a week, according to the following schedule: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Mondays, 10:00 a.m.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Wednesdays, 10:00 a.m.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Fridays, 10:00 a.m.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DD9A783-F5CB-3115-B403-119381C0BC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3766" y="1466850"/>
            <a:ext cx="4019550" cy="392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532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AD3226-29B4-64B2-D399-8075124485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>
            <a:extLst>
              <a:ext uri="{FF2B5EF4-FFF2-40B4-BE49-F238E27FC236}">
                <a16:creationId xmlns:a16="http://schemas.microsoft.com/office/drawing/2014/main" id="{5AC5DD32-D593-6596-D217-DD9860E9C76A}"/>
              </a:ext>
            </a:extLst>
          </p:cNvPr>
          <p:cNvSpPr txBox="1">
            <a:spLocks/>
          </p:cNvSpPr>
          <p:nvPr/>
        </p:nvSpPr>
        <p:spPr>
          <a:xfrm>
            <a:off x="457200" y="11959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b="1" dirty="0">
                <a:solidFill>
                  <a:srgbClr val="C00000"/>
                </a:solidFill>
              </a:rPr>
              <a:t>To do</a:t>
            </a:r>
            <a:endParaRPr lang="ja-JP" altLang="en-US" sz="4000" b="1" dirty="0">
              <a:solidFill>
                <a:srgbClr val="C0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49BA1C6-39E7-76FB-E16E-A5B5FFEE17CC}"/>
              </a:ext>
            </a:extLst>
          </p:cNvPr>
          <p:cNvSpPr txBox="1"/>
          <p:nvPr/>
        </p:nvSpPr>
        <p:spPr>
          <a:xfrm>
            <a:off x="323528" y="836712"/>
            <a:ext cx="8496944" cy="5450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/>
              <a:t>You will have to evaluate 2 scenarios for setting up a delivery system: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Direct road deliveries with multi-stops.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Deliveries using ferry connections between Germany and the Baltic States and local distribution hub in Baltic country.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b="1" dirty="0"/>
              <a:t>Follow the steps below to complete the task: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Study the shipment statistics (historical annual data) and select a representative month for the calculation.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For better visibility, arrange the data in a pivot table.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Examine the cost structure for the different transportation stages.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Explore online resources with ferry connections in Europe and select the connection that best suits your needs.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Do the calculations for scenarios 1 and 2.</a:t>
            </a:r>
          </a:p>
        </p:txBody>
      </p:sp>
    </p:spTree>
    <p:extLst>
      <p:ext uri="{BB962C8B-B14F-4D97-AF65-F5344CB8AC3E}">
        <p14:creationId xmlns:p14="http://schemas.microsoft.com/office/powerpoint/2010/main" val="704769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849F1F-76C7-B712-059D-B66FE5789F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>
            <a:extLst>
              <a:ext uri="{FF2B5EF4-FFF2-40B4-BE49-F238E27FC236}">
                <a16:creationId xmlns:a16="http://schemas.microsoft.com/office/drawing/2014/main" id="{6D7477F1-BF2A-2944-A1F2-29AC1D430FEE}"/>
              </a:ext>
            </a:extLst>
          </p:cNvPr>
          <p:cNvSpPr txBox="1">
            <a:spLocks/>
          </p:cNvSpPr>
          <p:nvPr/>
        </p:nvSpPr>
        <p:spPr>
          <a:xfrm>
            <a:off x="457200" y="11959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b="1" dirty="0">
                <a:solidFill>
                  <a:srgbClr val="C00000"/>
                </a:solidFill>
              </a:rPr>
              <a:t>Scenario 1</a:t>
            </a:r>
            <a:endParaRPr lang="ja-JP" altLang="en-US" sz="4000" b="1" dirty="0">
              <a:solidFill>
                <a:srgbClr val="C0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C60C74F-B2FF-BD01-A34B-0113824CF337}"/>
              </a:ext>
            </a:extLst>
          </p:cNvPr>
          <p:cNvSpPr txBox="1"/>
          <p:nvPr/>
        </p:nvSpPr>
        <p:spPr>
          <a:xfrm>
            <a:off x="323528" y="836712"/>
            <a:ext cx="8496944" cy="1295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b="1" dirty="0"/>
              <a:t>Multi-stop delivery scheme.</a:t>
            </a:r>
          </a:p>
          <a:p>
            <a:pPr>
              <a:lnSpc>
                <a:spcPct val="150000"/>
              </a:lnSpc>
            </a:pPr>
            <a:r>
              <a:rPr lang="en-US" dirty="0"/>
              <a:t>Goods are loaded in Germany and delivered to the Baltics using FTL multi-stop solutions.</a:t>
            </a:r>
          </a:p>
          <a:p>
            <a:pPr>
              <a:lnSpc>
                <a:spcPct val="150000"/>
              </a:lnSpc>
            </a:pPr>
            <a:r>
              <a:rPr lang="en-US" dirty="0"/>
              <a:t>Delivery time (transit time) is up to 3 working days.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CFD00E3-F106-A397-F333-1B8585FBC5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442" y="2348880"/>
            <a:ext cx="4019550" cy="39243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8082F31-0D64-871F-6066-0BBC76D3928E}"/>
              </a:ext>
            </a:extLst>
          </p:cNvPr>
          <p:cNvSpPr txBox="1"/>
          <p:nvPr/>
        </p:nvSpPr>
        <p:spPr>
          <a:xfrm>
            <a:off x="4572000" y="2261352"/>
            <a:ext cx="4492674" cy="3975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700" b="1" dirty="0"/>
              <a:t>Do the steps below: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700" dirty="0"/>
              <a:t>Calculate the distance from the loading point in Germany to each destination in the Baltic States.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700" dirty="0"/>
              <a:t>Calculate how many vehicles are needed (and what type of vehicles).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700" dirty="0"/>
              <a:t>Apply appropriate transport tariffs per </a:t>
            </a:r>
            <a:r>
              <a:rPr lang="en-US" sz="1700" dirty="0" err="1"/>
              <a:t>kilometre</a:t>
            </a:r>
            <a:r>
              <a:rPr lang="en-US" sz="1700" dirty="0"/>
              <a:t>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700" dirty="0"/>
              <a:t>Calculate the total transport costs.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700" dirty="0"/>
              <a:t>Calculate additional costs for multiple stops.</a:t>
            </a:r>
          </a:p>
        </p:txBody>
      </p:sp>
    </p:spTree>
    <p:extLst>
      <p:ext uri="{BB962C8B-B14F-4D97-AF65-F5344CB8AC3E}">
        <p14:creationId xmlns:p14="http://schemas.microsoft.com/office/powerpoint/2010/main" val="2496674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59596C-890C-2A87-A03E-ADFB9EFC07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3">
            <a:extLst>
              <a:ext uri="{FF2B5EF4-FFF2-40B4-BE49-F238E27FC236}">
                <a16:creationId xmlns:a16="http://schemas.microsoft.com/office/drawing/2014/main" id="{43FE4679-7648-3DF0-EB78-5C8EB7C53DE8}"/>
              </a:ext>
            </a:extLst>
          </p:cNvPr>
          <p:cNvSpPr txBox="1">
            <a:spLocks/>
          </p:cNvSpPr>
          <p:nvPr/>
        </p:nvSpPr>
        <p:spPr>
          <a:xfrm>
            <a:off x="457200" y="11959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4000" b="1" dirty="0">
                <a:solidFill>
                  <a:srgbClr val="C00000"/>
                </a:solidFill>
              </a:rPr>
              <a:t>Scenario 2</a:t>
            </a:r>
            <a:endParaRPr lang="ja-JP" altLang="en-US" sz="4000" b="1" dirty="0">
              <a:solidFill>
                <a:srgbClr val="C0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F4F4185-62B8-DB16-0072-E818C55859C6}"/>
              </a:ext>
            </a:extLst>
          </p:cNvPr>
          <p:cNvSpPr txBox="1"/>
          <p:nvPr/>
        </p:nvSpPr>
        <p:spPr>
          <a:xfrm>
            <a:off x="323528" y="692696"/>
            <a:ext cx="8496944" cy="5963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/>
              <a:t>Deliveries with ferry and local distribution hub.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All deliveries must be made within 48 h (transit time).</a:t>
            </a:r>
          </a:p>
          <a:p>
            <a:pPr>
              <a:lnSpc>
                <a:spcPct val="150000"/>
              </a:lnSpc>
            </a:pPr>
            <a:endParaRPr lang="en-US" sz="1600" dirty="0"/>
          </a:p>
          <a:p>
            <a:pPr>
              <a:lnSpc>
                <a:spcPct val="150000"/>
              </a:lnSpc>
            </a:pPr>
            <a:r>
              <a:rPr lang="en-US" sz="1600" b="1" dirty="0"/>
              <a:t>Loading schedule in Germany: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Monday, 10:00 a.m. &gt;&gt;&gt; delivery on Wednesday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Wednesdays, 10:00 a.m. &gt;&gt;&gt; delivery on Friday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Fridays, 10:00 a.m. &gt;&gt;&gt; delivery on Monday</a:t>
            </a:r>
          </a:p>
          <a:p>
            <a:pPr>
              <a:lnSpc>
                <a:spcPct val="150000"/>
              </a:lnSpc>
            </a:pPr>
            <a:endParaRPr lang="en-US" sz="1600" dirty="0"/>
          </a:p>
          <a:p>
            <a:pPr>
              <a:lnSpc>
                <a:spcPct val="150000"/>
              </a:lnSpc>
            </a:pPr>
            <a:r>
              <a:rPr lang="en-US" sz="1600" b="1" dirty="0"/>
              <a:t>To ensure this delivery schedule, following option must be considered: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Pre-carriage from Salzgitter to a seaport in Germany (to be chosen by you!)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Ferry from Germany to a Baltic port (to be chosen by you!)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Transshipment to warehouse (location to be chosen by you!)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/>
              <a:t>Last mile distribution in the Baltic States</a:t>
            </a:r>
          </a:p>
          <a:p>
            <a:pPr>
              <a:lnSpc>
                <a:spcPct val="150000"/>
              </a:lnSpc>
            </a:pPr>
            <a:endParaRPr lang="en-US" sz="1600" dirty="0"/>
          </a:p>
          <a:p>
            <a:pPr>
              <a:lnSpc>
                <a:spcPct val="150000"/>
              </a:lnSpc>
            </a:pPr>
            <a:r>
              <a:rPr lang="en-US" sz="1600" b="1" dirty="0"/>
              <a:t>Ferry routes can be found here: </a:t>
            </a:r>
            <a:r>
              <a:rPr lang="en-US" sz="1600" dirty="0">
                <a:hlinkClick r:id="rId3"/>
              </a:rPr>
              <a:t>https://www.europeantransportmaps.com/map/roro-ferry</a:t>
            </a:r>
            <a:r>
              <a:rPr lang="en-US" sz="1600" dirty="0"/>
              <a:t> </a:t>
            </a:r>
          </a:p>
          <a:p>
            <a:pPr>
              <a:lnSpc>
                <a:spcPct val="150000"/>
              </a:lnSpc>
            </a:pPr>
            <a:r>
              <a:rPr lang="en-US" sz="1600" b="1" dirty="0"/>
              <a:t>Example: </a:t>
            </a:r>
            <a:r>
              <a:rPr lang="en-US" sz="1600" dirty="0">
                <a:hlinkClick r:id="rId4"/>
              </a:rPr>
              <a:t>https://www.dfds.com/lv-lv/kravu-parvadajumi/marsruti-un-kustibas-saraksti/klaipeda-kile</a:t>
            </a: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69923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488</Words>
  <Application>Microsoft Macintosh PowerPoint</Application>
  <PresentationFormat>On-screen Show (4:3)</PresentationFormat>
  <Paragraphs>61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​​テーマ</vt:lpstr>
      <vt:lpstr>Freight and Passengers Transportation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2017-07-19T13:08:51Z</dcterms:created>
  <dcterms:modified xsi:type="dcterms:W3CDTF">2024-11-14T13:42:02Z</dcterms:modified>
</cp:coreProperties>
</file>