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3" r:id="rId1"/>
  </p:sldMasterIdLst>
  <p:notesMasterIdLst>
    <p:notesMasterId r:id="rId28"/>
  </p:notesMasterIdLst>
  <p:handoutMasterIdLst>
    <p:handoutMasterId r:id="rId29"/>
  </p:handoutMasterIdLst>
  <p:sldIdLst>
    <p:sldId id="423" r:id="rId2"/>
    <p:sldId id="412" r:id="rId3"/>
    <p:sldId id="329" r:id="rId4"/>
    <p:sldId id="392" r:id="rId5"/>
    <p:sldId id="413" r:id="rId6"/>
    <p:sldId id="414" r:id="rId7"/>
    <p:sldId id="415" r:id="rId8"/>
    <p:sldId id="416" r:id="rId9"/>
    <p:sldId id="418" r:id="rId10"/>
    <p:sldId id="417" r:id="rId11"/>
    <p:sldId id="394" r:id="rId12"/>
    <p:sldId id="401" r:id="rId13"/>
    <p:sldId id="396" r:id="rId14"/>
    <p:sldId id="397" r:id="rId15"/>
    <p:sldId id="424" r:id="rId16"/>
    <p:sldId id="419" r:id="rId17"/>
    <p:sldId id="420" r:id="rId18"/>
    <p:sldId id="403" r:id="rId19"/>
    <p:sldId id="421" r:id="rId20"/>
    <p:sldId id="398" r:id="rId21"/>
    <p:sldId id="405" r:id="rId22"/>
    <p:sldId id="399" r:id="rId23"/>
    <p:sldId id="422" r:id="rId24"/>
    <p:sldId id="407" r:id="rId25"/>
    <p:sldId id="408" r:id="rId26"/>
    <p:sldId id="409" r:id="rId27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66CC"/>
    <a:srgbClr val="0033CC"/>
    <a:srgbClr val="FF0066"/>
    <a:srgbClr val="0066FF"/>
    <a:srgbClr val="3333FF"/>
    <a:srgbClr val="003399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0" autoAdjust="0"/>
    <p:restoredTop sz="98343" autoAdjust="0"/>
  </p:normalViewPr>
  <p:slideViewPr>
    <p:cSldViewPr snapToGrid="0">
      <p:cViewPr varScale="1">
        <p:scale>
          <a:sx n="73" d="100"/>
          <a:sy n="73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770" y="-102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902" y="1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DB95387B-8B49-4436-8901-B1D863C15960}" type="datetime1">
              <a:rPr lang="en-US" smtClean="0"/>
              <a:t>5/7/2024</a:t>
            </a:fld>
            <a:endParaRPr lang="en-US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59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902" y="8830659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 defTabSz="924539" eaLnBrk="1" hangingPunct="1">
              <a:defRPr sz="1200"/>
            </a:lvl1pPr>
          </a:lstStyle>
          <a:p>
            <a:fld id="{A3A8D346-86C2-4D70-B16B-C0F1891BA8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488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396" y="1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>
            <a:lvl1pPr algn="r"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fld id="{9DD21CD6-9E87-4B0A-814E-E9C70FBAEB00}" type="datetime1">
              <a:rPr lang="en-US" smtClean="0"/>
              <a:t>5/7/2024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8500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6978" y="4416099"/>
            <a:ext cx="5047858" cy="418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195"/>
            <a:ext cx="2982418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defTabSz="924539" eaLnBrk="1" hangingPunct="1">
              <a:defRPr sz="1200">
                <a:latin typeface="Times New Roman" pitchFamily="-108" charset="0"/>
                <a:ea typeface="ＭＳ Ｐゴシック" pitchFamily="-10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396" y="8832195"/>
            <a:ext cx="2982417" cy="464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437" tIns="46219" rIns="92437" bIns="46219" numCol="1" anchor="b" anchorCtr="0" compatLnSpc="1">
            <a:prstTxWarp prst="textNoShape">
              <a:avLst/>
            </a:prstTxWarp>
          </a:bodyPr>
          <a:lstStyle>
            <a:lvl1pPr algn="r" defTabSz="924539" eaLnBrk="1" hangingPunct="1">
              <a:defRPr sz="1200"/>
            </a:lvl1pPr>
          </a:lstStyle>
          <a:p>
            <a:fld id="{A94611C6-37D3-4E4F-B202-2D99E408A6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181101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4BFEF561-B17B-4EE2-96C9-B9A04F00FA3F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B4DB263-D683-41B0-A9F2-FA417F9170A9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29D4992-FD27-4E30-9EFC-944BC63A41AC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5D53841-CFF6-4EF3-A91F-D98399177339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BACB9FE-7C10-4FFE-8ED6-4C811A5FF97B}" type="datetime1">
              <a:rPr lang="en-US" smtClean="0"/>
              <a:t>5/7/2024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07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4F8F699D-7CBB-46E3-996B-EADAB5D7D95A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8445A2D-9522-49A6-8075-9A4BF33D25E9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5E5AB1A2-87FD-4030-A8FD-D10FE3C8BB95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AF59338-B44D-4343-BF53-68D047765391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0F8DCC7-4C13-4339-8E9B-C512E575BF0F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90906C6-C22C-4167-A1C2-9AE5CE647B48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7E8DF3C-A16A-41B3-990A-9B129FADB51C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0F0B1797-0F4D-470D-A1D9-9DDC2F47A818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9A43DEF-58B9-479C-95E1-9AC1790B1928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DBADB605-5D39-4D42-938F-09E08A82C19C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C8CEDFB6-0914-4DA4-B617-923723FE7A03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6F6266F-EEF6-4253-8747-EA4F4C48F96E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6354E14-0A24-463C-806C-4F093F428F63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7483D50-2790-46D5-9DBF-0135C86D2867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E0D7583-9E04-44C2-9750-6FFA49214E8A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764B1603-91AE-4140-B85E-DD4434414DCC}" type="datetime1">
              <a:rPr lang="en-US" smtClean="0"/>
              <a:t>5/7/2024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136F5F81-F416-4F77-9B26-BAF8047EDC5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DB85B1A7-EED3-47B5-AEDE-0860D57DCBE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 txBox="1">
            <a:spLocks/>
          </p:cNvSpPr>
          <p:nvPr userDrawn="1"/>
        </p:nvSpPr>
        <p:spPr>
          <a:xfrm>
            <a:off x="6721475" y="6483350"/>
            <a:ext cx="2411413" cy="365125"/>
          </a:xfrm>
          <a:prstGeom prst="rect">
            <a:avLst/>
          </a:prstGeom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9DEC3624-D0CE-4566-BF9D-B814A1ACB92F}" type="slidenum">
              <a:rPr lang="en-US" altLang="en-US" sz="1200" b="1">
                <a:solidFill>
                  <a:srgbClr val="000000"/>
                </a:solidFill>
                <a:latin typeface="Calibri" pitchFamily="34" charset="0"/>
              </a:rPr>
              <a:pPr algn="r" eaLnBrk="1" hangingPunct="1"/>
              <a:t>‹#›</a:t>
            </a:fld>
            <a:endParaRPr lang="en-US" altLang="en-US" sz="12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" name="Footer Placeholder 1"/>
          <p:cNvSpPr txBox="1">
            <a:spLocks/>
          </p:cNvSpPr>
          <p:nvPr userDrawn="1"/>
        </p:nvSpPr>
        <p:spPr>
          <a:xfrm>
            <a:off x="274638" y="6592888"/>
            <a:ext cx="6721475" cy="279400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700" kern="700" spc="50" dirty="0">
                <a:latin typeface="Arial Narrow"/>
                <a:cs typeface="Arial Narrow"/>
              </a:rPr>
              <a:t>Copyright ©2016 Cengage Learning. All Rights Reserved. May not be scanned, copied or duplicated, or posted to a publicly accessible website, in whole or in part. </a:t>
            </a:r>
          </a:p>
        </p:txBody>
      </p:sp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7689850" y="6483350"/>
            <a:ext cx="1127125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dirty="0">
                <a:solidFill>
                  <a:srgbClr val="000000"/>
                </a:solidFill>
              </a:rPr>
              <a:t>MGMT9 | CH5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368300"/>
            <a:ext cx="2600325" cy="58420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1588" y="368300"/>
            <a:ext cx="1450975" cy="5842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en-US" altLang="en-US" sz="3200" b="1" dirty="0">
                <a:solidFill>
                  <a:schemeClr val="tx2"/>
                </a:solidFill>
                <a:latin typeface="Franklin Gothic Medium" pitchFamily="34" charset="0"/>
              </a:rPr>
              <a:t>Exhibit</a:t>
            </a:r>
            <a:endParaRPr lang="en-US" altLang="en-US" sz="3200" b="1" i="1" dirty="0">
              <a:solidFill>
                <a:schemeClr val="tx2"/>
              </a:solidFill>
              <a:latin typeface="Franklin Gothic Medium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3012" y="418404"/>
            <a:ext cx="7536700" cy="983201"/>
          </a:xfrm>
        </p:spPr>
        <p:txBody>
          <a:bodyPr anchor="t">
            <a:normAutofit/>
          </a:bodyPr>
          <a:lstStyle>
            <a:lvl1pPr marL="1280160" indent="-1280160" algn="l">
              <a:defRPr sz="2800" b="1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125E910-A061-476F-B2ED-501DA37176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2498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49" y="226689"/>
            <a:ext cx="8038532" cy="9244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149" y="1330779"/>
            <a:ext cx="8038532" cy="5262109"/>
          </a:xfrm>
        </p:spPr>
        <p:txBody>
          <a:bodyPr anchor="t">
            <a:normAutofit/>
          </a:bodyPr>
          <a:lstStyle>
            <a:lvl1pPr marL="342900" indent="-342900">
              <a:buFont typeface="Wingdings" pitchFamily="2" charset="2"/>
              <a:buChar char="Ø"/>
              <a:defRPr sz="2800"/>
            </a:lvl1pPr>
            <a:lvl2pPr marL="742950" indent="-285750">
              <a:buFont typeface="Wingdings" pitchFamily="2" charset="2"/>
              <a:buChar char="Ø"/>
              <a:defRPr sz="2400"/>
            </a:lvl2pPr>
            <a:lvl3pPr marL="1143000" indent="-228600">
              <a:buFont typeface="Wingdings" pitchFamily="2" charset="2"/>
              <a:buChar char="Ø"/>
              <a:defRPr sz="2000"/>
            </a:lvl3pPr>
            <a:lvl4pPr marL="1600200" indent="-228600">
              <a:buFont typeface="Wingdings" pitchFamily="2" charset="2"/>
              <a:buChar char="Ø"/>
              <a:defRPr sz="1800"/>
            </a:lvl4pPr>
            <a:lvl5pPr marL="2057400" indent="-228600">
              <a:buFont typeface="Wingdings" pitchFamily="2" charset="2"/>
              <a:buChar char="Ø"/>
              <a:defRPr sz="1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2"/>
          <p:cNvSpPr txBox="1">
            <a:spLocks/>
          </p:cNvSpPr>
          <p:nvPr userDrawn="1"/>
        </p:nvSpPr>
        <p:spPr>
          <a:xfrm>
            <a:off x="6721475" y="6483350"/>
            <a:ext cx="2411413" cy="365125"/>
          </a:xfrm>
          <a:prstGeom prst="rect">
            <a:avLst/>
          </a:prstGeom>
        </p:spPr>
        <p:txBody>
          <a:bodyPr anchor="b"/>
          <a:lstStyle>
            <a:lvl1pPr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 eaLnBrk="1" hangingPunct="1"/>
            <a:fld id="{B1411D66-2414-4E61-A309-D066D480F0AA}" type="slidenum">
              <a:rPr lang="en-US" altLang="en-US" sz="1200" b="1">
                <a:solidFill>
                  <a:schemeClr val="tx1"/>
                </a:solidFill>
                <a:latin typeface="Calibri" pitchFamily="34" charset="0"/>
              </a:rPr>
              <a:pPr algn="r" eaLnBrk="1" hangingPunct="1"/>
              <a:t>‹#›</a:t>
            </a:fld>
            <a:endParaRPr lang="en-US" altLang="en-US" sz="1200" b="1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B3060354-90C9-4B9F-82BD-14561C6FA28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93" y="251181"/>
            <a:ext cx="7929347" cy="92447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5094" y="1404257"/>
            <a:ext cx="3825626" cy="5146668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0" y="1396093"/>
            <a:ext cx="3921161" cy="5154832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979244" y="6368362"/>
            <a:ext cx="2057400" cy="365125"/>
          </a:xfrm>
        </p:spPr>
        <p:txBody>
          <a:bodyPr/>
          <a:lstStyle/>
          <a:p>
            <a:fld id="{EB778CF6-DB6C-417C-A5CF-5E2B5E95E3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207" y="1551652"/>
            <a:ext cx="38825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208" y="2238999"/>
            <a:ext cx="3882512" cy="4401084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551652"/>
            <a:ext cx="40253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238999"/>
            <a:ext cx="3959427" cy="440108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20247" y="6413283"/>
            <a:ext cx="608287" cy="365125"/>
          </a:xfrm>
          <a:prstGeom prst="rect">
            <a:avLst/>
          </a:prstGeom>
        </p:spPr>
        <p:txBody>
          <a:bodyPr/>
          <a:lstStyle/>
          <a:p>
            <a:fld id="{6419F238-1C02-4411-934A-72C01186444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842" y="244796"/>
            <a:ext cx="8333747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69EE6858-0E1A-4866-B66D-30EC8A98680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9E9E781E-8658-47DE-BBE6-6F30885E48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/>
          <a:lstStyle/>
          <a:p>
            <a:fld id="{194C90E5-8F9E-4354-B8DC-9765CFFBCE7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 userDrawn="1"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 userDrawn="1"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 userDrawn="1"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 userDrawn="1"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 userDrawn="1"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5998" y="244796"/>
            <a:ext cx="8022591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3280" y="1388090"/>
            <a:ext cx="8007351" cy="518039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 userDrawn="1"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7061680" y="64772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78CF6-DB6C-417C-A5CF-5E2B5E95E3C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604" r:id="rId1"/>
    <p:sldLayoutId id="2147484605" r:id="rId2"/>
    <p:sldLayoutId id="2147484606" r:id="rId3"/>
    <p:sldLayoutId id="2147484607" r:id="rId4"/>
    <p:sldLayoutId id="2147484608" r:id="rId5"/>
    <p:sldLayoutId id="2147484609" r:id="rId6"/>
    <p:sldLayoutId id="2147484610" r:id="rId7"/>
    <p:sldLayoutId id="2147484611" r:id="rId8"/>
    <p:sldLayoutId id="2147484612" r:id="rId9"/>
    <p:sldLayoutId id="2147484613" r:id="rId10"/>
    <p:sldLayoutId id="2147484614" r:id="rId11"/>
    <p:sldLayoutId id="2147484617" r:id="rId1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" pitchFamily="2" charset="2"/>
        <a:buChar char="Ø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2ABA12-8E77-4233-BCA0-DE9FA5CFDA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and Decision Making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6F2074-86C1-42CF-A64A-197054CA22B2}"/>
              </a:ext>
            </a:extLst>
          </p:cNvPr>
          <p:cNvSpPr/>
          <p:nvPr/>
        </p:nvSpPr>
        <p:spPr>
          <a:xfrm>
            <a:off x="498762" y="2628482"/>
            <a:ext cx="2535382" cy="13577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8728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Maintaining Flexibility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Options-based planning</a:t>
            </a:r>
          </a:p>
          <a:p>
            <a:pPr lvl="1"/>
            <a:r>
              <a:rPr lang="en-US" dirty="0"/>
              <a:t>keep options open by making, small simultaneous investments in many alternative plans. </a:t>
            </a:r>
          </a:p>
          <a:p>
            <a:pPr lvl="1"/>
            <a:endParaRPr lang="en-US" dirty="0"/>
          </a:p>
          <a:p>
            <a:r>
              <a:rPr lang="en-US" b="1" dirty="0"/>
              <a:t>Slack resources</a:t>
            </a:r>
          </a:p>
          <a:p>
            <a:pPr lvl="1"/>
            <a:r>
              <a:rPr lang="en-US" dirty="0"/>
              <a:t>a cushion of resources, like extra time or money, that can be used to address and adapt to unanticipated changes.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AE9633-984C-472A-84E2-429E7CF28B90}"/>
              </a:ext>
            </a:extLst>
          </p:cNvPr>
          <p:cNvSpPr/>
          <p:nvPr/>
        </p:nvSpPr>
        <p:spPr>
          <a:xfrm>
            <a:off x="6747163" y="0"/>
            <a:ext cx="2396837" cy="568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Effective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Planning from Top to Bottom</a:t>
            </a:r>
            <a:endParaRPr lang="en-US" altLang="en-US"/>
          </a:p>
        </p:txBody>
      </p:sp>
      <p:sp>
        <p:nvSpPr>
          <p:cNvPr id="2458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b="1" dirty="0"/>
              <a:t>Top </a:t>
            </a:r>
            <a:r>
              <a:rPr lang="en-US" altLang="en-US" b="1" dirty="0" smtClean="0"/>
              <a:t>management (long-term, conceptual)</a:t>
            </a:r>
            <a:endParaRPr lang="en-US" altLang="en-US" b="1" dirty="0"/>
          </a:p>
          <a:p>
            <a:pPr lvl="1"/>
            <a:r>
              <a:rPr lang="en-US" altLang="en-US" dirty="0" smtClean="0"/>
              <a:t>Responsible for developing long term strategic plans</a:t>
            </a:r>
          </a:p>
          <a:p>
            <a:pPr lvl="1"/>
            <a:r>
              <a:rPr lang="en-US" altLang="en-US" dirty="0" smtClean="0"/>
              <a:t>Strategic </a:t>
            </a:r>
            <a:r>
              <a:rPr lang="en-US" altLang="en-US" dirty="0"/>
              <a:t>plans make clear how to serve customers and position against competitors for </a:t>
            </a:r>
            <a:r>
              <a:rPr lang="en-US" altLang="en-US" b="1" dirty="0" smtClean="0"/>
              <a:t>next </a:t>
            </a:r>
            <a:r>
              <a:rPr lang="en-US" altLang="en-US" b="1" dirty="0"/>
              <a:t>2 – 5 years</a:t>
            </a:r>
          </a:p>
          <a:p>
            <a:pPr lvl="1"/>
            <a:r>
              <a:rPr lang="en-US" altLang="en-US" b="1" dirty="0"/>
              <a:t>Purpose statement: </a:t>
            </a:r>
            <a:r>
              <a:rPr lang="en-US" altLang="en-US" dirty="0"/>
              <a:t>Declaration of a company’s purpose or reason for existing (mission or vision)</a:t>
            </a:r>
          </a:p>
          <a:p>
            <a:pPr lvl="2"/>
            <a:r>
              <a:rPr lang="en-US" altLang="en-US" dirty="0"/>
              <a:t>Brief, clear, inspirational, consistent, and enduring</a:t>
            </a:r>
          </a:p>
          <a:p>
            <a:pPr lvl="1"/>
            <a:r>
              <a:rPr lang="en-IN" altLang="en-US" b="1" dirty="0"/>
              <a:t>Strategic objective: </a:t>
            </a:r>
            <a:r>
              <a:rPr lang="en-IN" altLang="en-US" dirty="0"/>
              <a:t>Specific goal derived from the purpose statement</a:t>
            </a:r>
          </a:p>
          <a:p>
            <a:pPr lvl="2"/>
            <a:r>
              <a:rPr lang="en-IN" altLang="en-US" dirty="0"/>
              <a:t>Unifies company-wide efforts</a:t>
            </a:r>
          </a:p>
          <a:p>
            <a:pPr lvl="2"/>
            <a:r>
              <a:rPr lang="en-IN" altLang="en-US" dirty="0"/>
              <a:t>Stretches and challenges the organization</a:t>
            </a:r>
          </a:p>
          <a:p>
            <a:pPr lvl="2"/>
            <a:r>
              <a:rPr lang="en-IN" altLang="en-US" dirty="0"/>
              <a:t>Possesses a finish line and a time frame</a:t>
            </a: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66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Planning from Top to Bottom</a:t>
            </a:r>
            <a:endParaRPr lang="en-US" altLang="en-US"/>
          </a:p>
        </p:txBody>
      </p:sp>
      <p:sp>
        <p:nvSpPr>
          <p:cNvPr id="2662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altLang="en-US" b="1" dirty="0"/>
              <a:t>Middle </a:t>
            </a:r>
            <a:r>
              <a:rPr lang="en-IN" altLang="en-US" b="1" dirty="0" smtClean="0"/>
              <a:t>management</a:t>
            </a:r>
            <a:endParaRPr lang="en-IN" altLang="en-US" b="1" dirty="0"/>
          </a:p>
          <a:p>
            <a:pPr lvl="1"/>
            <a:r>
              <a:rPr lang="en-IN" altLang="en-US" dirty="0"/>
              <a:t>Responsible for developing and carrying out tactical plans to accomplish strategic objective</a:t>
            </a:r>
          </a:p>
          <a:p>
            <a:pPr lvl="1"/>
            <a:r>
              <a:rPr lang="en-IN" altLang="en-US" b="1" dirty="0"/>
              <a:t>Tactical plans: </a:t>
            </a:r>
            <a:r>
              <a:rPr lang="en-IN" altLang="en-US" dirty="0"/>
              <a:t>Specify how the company will use resources, budgets, and people to accomplish specific goals</a:t>
            </a:r>
          </a:p>
          <a:p>
            <a:pPr lvl="2"/>
            <a:r>
              <a:rPr lang="en-IN" altLang="en-US" dirty="0"/>
              <a:t>Time frame – </a:t>
            </a:r>
            <a:r>
              <a:rPr lang="en-IN" altLang="en-US" b="1" dirty="0"/>
              <a:t>6 months to 2 years</a:t>
            </a:r>
          </a:p>
          <a:p>
            <a:pPr lvl="1"/>
            <a:r>
              <a:rPr lang="en-IN" altLang="en-US" b="1" dirty="0"/>
              <a:t>Management by objectives: </a:t>
            </a:r>
            <a:r>
              <a:rPr lang="en-IN" altLang="en-US" dirty="0"/>
              <a:t>4 step process used my managers and employees </a:t>
            </a:r>
          </a:p>
          <a:p>
            <a:pPr lvl="2"/>
            <a:r>
              <a:rPr lang="en-IN" altLang="en-US" dirty="0"/>
              <a:t>Discuss goals</a:t>
            </a:r>
          </a:p>
          <a:p>
            <a:pPr lvl="2"/>
            <a:r>
              <a:rPr lang="en-IN" altLang="en-US" dirty="0"/>
              <a:t>Collectively select goals</a:t>
            </a:r>
          </a:p>
          <a:p>
            <a:pPr lvl="2"/>
            <a:r>
              <a:rPr lang="en-IN" altLang="en-US" dirty="0"/>
              <a:t>Jointly develop tactical plans</a:t>
            </a:r>
          </a:p>
          <a:p>
            <a:pPr lvl="2"/>
            <a:r>
              <a:rPr lang="en-IN" altLang="en-US" dirty="0"/>
              <a:t>Meet regularly to review progress toward goal accomplishment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867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Planning from Top to Bottom</a:t>
            </a:r>
            <a:endParaRPr lang="en-US" altLang="en-US"/>
          </a:p>
        </p:txBody>
      </p:sp>
      <p:sp>
        <p:nvSpPr>
          <p:cNvPr id="28676" name="Content Placeholder 2"/>
          <p:cNvSpPr>
            <a:spLocks noGrp="1"/>
          </p:cNvSpPr>
          <p:nvPr>
            <p:ph idx="1"/>
          </p:nvPr>
        </p:nvSpPr>
        <p:spPr>
          <a:xfrm>
            <a:off x="614148" y="1330779"/>
            <a:ext cx="8377451" cy="5527221"/>
          </a:xfrm>
        </p:spPr>
        <p:txBody>
          <a:bodyPr>
            <a:normAutofit/>
          </a:bodyPr>
          <a:lstStyle/>
          <a:p>
            <a:r>
              <a:rPr lang="en-IN" altLang="en-US" b="1" dirty="0"/>
              <a:t>First-level managers</a:t>
            </a:r>
          </a:p>
          <a:p>
            <a:pPr lvl="1"/>
            <a:r>
              <a:rPr lang="en-IN" altLang="en-US" dirty="0"/>
              <a:t>Responsible for developing and carrying out operational plans – day-to-day plans</a:t>
            </a:r>
          </a:p>
          <a:p>
            <a:pPr lvl="2"/>
            <a:r>
              <a:rPr lang="en-IN" altLang="en-US" dirty="0"/>
              <a:t>Time Frame – </a:t>
            </a:r>
            <a:r>
              <a:rPr lang="en-IN" altLang="en-US" b="1" dirty="0"/>
              <a:t>30 days to 6 months</a:t>
            </a:r>
          </a:p>
          <a:p>
            <a:pPr lvl="1"/>
            <a:r>
              <a:rPr lang="en-IN" altLang="en-US" b="1" dirty="0"/>
              <a:t>Operational plans</a:t>
            </a:r>
          </a:p>
          <a:p>
            <a:pPr lvl="2"/>
            <a:r>
              <a:rPr lang="en-IN" altLang="en-US" b="1" dirty="0"/>
              <a:t>Single-use plans: </a:t>
            </a:r>
            <a:r>
              <a:rPr lang="en-IN" altLang="en-US" dirty="0"/>
              <a:t>Cover unique, one-time-only events</a:t>
            </a:r>
          </a:p>
          <a:p>
            <a:pPr lvl="2"/>
            <a:r>
              <a:rPr lang="en-IN" altLang="en-US" b="1" dirty="0"/>
              <a:t>Standing plans: </a:t>
            </a:r>
            <a:r>
              <a:rPr lang="en-IN" altLang="en-US" dirty="0"/>
              <a:t>Used repeatedly to handle frequently recurring events</a:t>
            </a:r>
          </a:p>
          <a:p>
            <a:pPr lvl="3"/>
            <a:r>
              <a:rPr lang="en-IN" altLang="en-US" dirty="0"/>
              <a:t>Policies – what to do if “x” happens</a:t>
            </a:r>
          </a:p>
          <a:p>
            <a:pPr lvl="3"/>
            <a:r>
              <a:rPr lang="en-IN" altLang="en-US" dirty="0"/>
              <a:t>Procedures – more specific than polices</a:t>
            </a:r>
          </a:p>
          <a:p>
            <a:pPr lvl="3"/>
            <a:r>
              <a:rPr lang="en-IN" altLang="en-US" dirty="0"/>
              <a:t>Rules &amp; Regulations – even more specific than procedures</a:t>
            </a:r>
          </a:p>
          <a:p>
            <a:pPr lvl="2"/>
            <a:r>
              <a:rPr lang="en-IN" altLang="en-US" b="1" dirty="0"/>
              <a:t>Budgeting: </a:t>
            </a:r>
            <a:r>
              <a:rPr lang="en-IN" altLang="en-US" dirty="0"/>
              <a:t>Managers decide how to allocate available money to best accomplish company goals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290946" y="226689"/>
            <a:ext cx="8853054" cy="924475"/>
          </a:xfrm>
        </p:spPr>
        <p:txBody>
          <a:bodyPr/>
          <a:lstStyle/>
          <a:p>
            <a:r>
              <a:rPr lang="en-IN" altLang="en-US" dirty="0"/>
              <a:t>Steps to Rational Decision Making</a:t>
            </a:r>
            <a:endParaRPr lang="en-US" altLang="en-US" dirty="0"/>
          </a:p>
        </p:txBody>
      </p:sp>
      <p:sp>
        <p:nvSpPr>
          <p:cNvPr id="3072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altLang="en-US" dirty="0"/>
              <a:t>1.  Define the problem</a:t>
            </a:r>
          </a:p>
          <a:p>
            <a:pPr lvl="1"/>
            <a:r>
              <a:rPr lang="en-IN" altLang="en-US" dirty="0"/>
              <a:t>Problem: Gap between a desired state and an existing state</a:t>
            </a:r>
          </a:p>
          <a:p>
            <a:pPr lvl="1"/>
            <a:r>
              <a:rPr lang="en-IN" altLang="en-US" dirty="0"/>
              <a:t>Managers must:</a:t>
            </a:r>
          </a:p>
          <a:p>
            <a:pPr lvl="2"/>
            <a:r>
              <a:rPr lang="en-IN" altLang="en-US" i="1" dirty="0"/>
              <a:t>Be aware of a problem</a:t>
            </a:r>
          </a:p>
          <a:p>
            <a:pPr lvl="2"/>
            <a:r>
              <a:rPr lang="en-IN" altLang="en-US" i="1" dirty="0"/>
              <a:t>Be motivated to solve the problem</a:t>
            </a:r>
          </a:p>
          <a:p>
            <a:pPr lvl="2"/>
            <a:r>
              <a:rPr lang="en-IN" altLang="en-US" i="1" dirty="0"/>
              <a:t>Have the knowledge, skills, abilities, and resources to fix the problem</a:t>
            </a:r>
          </a:p>
          <a:p>
            <a:pPr marL="0" indent="0">
              <a:buNone/>
            </a:pPr>
            <a:endParaRPr lang="en-IN" altLang="en-US" dirty="0"/>
          </a:p>
          <a:p>
            <a:pPr marL="0" indent="0">
              <a:buNone/>
            </a:pPr>
            <a:r>
              <a:rPr lang="en-IN" altLang="en-US" dirty="0"/>
              <a:t>2.  Identify decision criteria</a:t>
            </a:r>
          </a:p>
          <a:p>
            <a:pPr lvl="1"/>
            <a:r>
              <a:rPr lang="en-IN" altLang="en-US" dirty="0"/>
              <a:t>Decision criteria: Standards used to guide judgments and decisions</a:t>
            </a:r>
          </a:p>
          <a:p>
            <a:endParaRPr lang="en-I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290946" y="226689"/>
            <a:ext cx="8853054" cy="924475"/>
          </a:xfrm>
        </p:spPr>
        <p:txBody>
          <a:bodyPr/>
          <a:lstStyle/>
          <a:p>
            <a:r>
              <a:rPr lang="en-IN" altLang="en-US" dirty="0"/>
              <a:t>Steps to Rational Decision Making</a:t>
            </a:r>
            <a:endParaRPr lang="en-US" altLang="en-US" dirty="0"/>
          </a:p>
        </p:txBody>
      </p:sp>
      <p:sp>
        <p:nvSpPr>
          <p:cNvPr id="3072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altLang="en-US" dirty="0"/>
              <a:t>3.  Weigh the criteria</a:t>
            </a:r>
          </a:p>
          <a:p>
            <a:pPr lvl="1"/>
            <a:r>
              <a:rPr lang="en-IN" altLang="en-US" b="1" dirty="0"/>
              <a:t>Absolute comparisons: </a:t>
            </a:r>
            <a:r>
              <a:rPr lang="en-IN" altLang="en-US" dirty="0"/>
              <a:t>Each decision criterion is compared to a standard or ranked on its own merits</a:t>
            </a:r>
          </a:p>
          <a:p>
            <a:pPr lvl="1"/>
            <a:r>
              <a:rPr lang="en-IN" altLang="en-US" b="1" dirty="0"/>
              <a:t>Relative comparisons:</a:t>
            </a:r>
            <a:r>
              <a:rPr lang="en-IN" altLang="en-US" dirty="0"/>
              <a:t> Each decision criterion is compared directly with every other criterion</a:t>
            </a:r>
          </a:p>
          <a:p>
            <a:pPr lvl="1"/>
            <a:endParaRPr lang="en-IN" altLang="en-US" dirty="0"/>
          </a:p>
          <a:p>
            <a:pPr lvl="1"/>
            <a:endParaRPr lang="en-IN" altLang="en-US" dirty="0"/>
          </a:p>
        </p:txBody>
      </p:sp>
    </p:spTree>
    <p:extLst>
      <p:ext uri="{BB962C8B-B14F-4D97-AF65-F5344CB8AC3E}">
        <p14:creationId xmlns:p14="http://schemas.microsoft.com/office/powerpoint/2010/main" val="2015929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Absolute Weighting of Decision Criteria for a Car Purchase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723" y="1719263"/>
            <a:ext cx="4102554" cy="446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Relative Comparison of Home Characteristics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717" y="1752601"/>
            <a:ext cx="7250566" cy="3921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48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Steps to Rational Decision Making</a:t>
            </a:r>
            <a:endParaRPr lang="en-US" altLang="en-US"/>
          </a:p>
        </p:txBody>
      </p:sp>
      <p:sp>
        <p:nvSpPr>
          <p:cNvPr id="3482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4.  Generate alternative courses of action</a:t>
            </a:r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5.	Evaluate each alternative</a:t>
            </a:r>
          </a:p>
          <a:p>
            <a:pPr lvl="1"/>
            <a:r>
              <a:rPr lang="en-US" altLang="en-US" dirty="0"/>
              <a:t>Involves </a:t>
            </a:r>
            <a:r>
              <a:rPr lang="en-IN" altLang="en-US" dirty="0"/>
              <a:t>systematically evaluating each alternative against each criterion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r>
              <a:rPr lang="en-US" altLang="en-US" dirty="0"/>
              <a:t>6.	Compute the optimal decision</a:t>
            </a:r>
          </a:p>
          <a:p>
            <a:pPr lvl="1"/>
            <a:r>
              <a:rPr lang="en-IN" altLang="en-US" dirty="0"/>
              <a:t>Performed by multiplying the rating for each criterion by the weight for that criterion, and then summing the generated scores</a:t>
            </a: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Rockwell" pitchFamily="18" charset="0"/>
              </a:rPr>
              <a:t>Criteria Ratings Used to Determine the Best Location for a New Office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765" y="1228725"/>
            <a:ext cx="8254471" cy="5356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Choosing a goal</a:t>
            </a:r>
          </a:p>
          <a:p>
            <a:endParaRPr lang="en-US" dirty="0"/>
          </a:p>
          <a:p>
            <a:r>
              <a:rPr lang="en-US" dirty="0"/>
              <a:t>Developing a method or strategy to achieve that goal</a:t>
            </a:r>
          </a:p>
          <a:p>
            <a:endParaRPr lang="en-US" dirty="0"/>
          </a:p>
          <a:p>
            <a:r>
              <a:rPr lang="en-US" dirty="0"/>
              <a:t>Double-edged sword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86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Limits to Rational Decision Making</a:t>
            </a:r>
            <a:endParaRPr lang="en-US" altLang="en-US" dirty="0"/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altLang="en-US" dirty="0"/>
              <a:t>Managers have to operate in a perfect world with no real-world constraints</a:t>
            </a:r>
          </a:p>
          <a:p>
            <a:endParaRPr lang="en-IN" altLang="en-US" dirty="0"/>
          </a:p>
          <a:p>
            <a:r>
              <a:rPr lang="en-IN" dirty="0"/>
              <a:t>Limited resources as well as attention, memory, and expertise problems make it difficult for managers to maximize decisions</a:t>
            </a:r>
          </a:p>
          <a:p>
            <a:endParaRPr lang="en-IN" dirty="0"/>
          </a:p>
          <a:p>
            <a:r>
              <a:rPr lang="en-US" altLang="en-US" b="1" dirty="0"/>
              <a:t>Satisficing:</a:t>
            </a:r>
            <a:r>
              <a:rPr lang="en-US" altLang="en-US" dirty="0"/>
              <a:t> Choosing a good-enough alternative</a:t>
            </a:r>
            <a:endParaRPr lang="en-IN" altLang="en-US" dirty="0"/>
          </a:p>
          <a:p>
            <a:endParaRPr lang="en-I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389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Advantage and Pitfalls of Group Decision Making</a:t>
            </a:r>
            <a:endParaRPr lang="en-US" altLang="en-US"/>
          </a:p>
        </p:txBody>
      </p:sp>
      <p:sp>
        <p:nvSpPr>
          <p:cNvPr id="38916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altLang="en-US" dirty="0"/>
              <a:t>Advantages</a:t>
            </a:r>
          </a:p>
          <a:p>
            <a:pPr lvl="1"/>
            <a:r>
              <a:rPr lang="en-IN" altLang="en-US" sz="2000" dirty="0"/>
              <a:t>In the decision-making process groups perform better than individuals in:</a:t>
            </a:r>
          </a:p>
          <a:p>
            <a:pPr lvl="2"/>
            <a:r>
              <a:rPr lang="en-IN" altLang="en-US" sz="1800" dirty="0"/>
              <a:t>Defining the problem</a:t>
            </a:r>
          </a:p>
          <a:p>
            <a:pPr lvl="2"/>
            <a:r>
              <a:rPr lang="en-IN" altLang="en-US" sz="1800" dirty="0"/>
              <a:t>Generating alternative solutions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 altLang="en-US" sz="5100" dirty="0"/>
              <a:t>Pitfalls</a:t>
            </a:r>
          </a:p>
          <a:p>
            <a:pPr lvl="1"/>
            <a:r>
              <a:rPr lang="en-US" altLang="en-US" b="1" dirty="0"/>
              <a:t>Groupthink:</a:t>
            </a:r>
            <a:r>
              <a:rPr lang="en-US" altLang="en-US" dirty="0"/>
              <a:t> Barrier to good decision making</a:t>
            </a:r>
          </a:p>
          <a:p>
            <a:pPr lvl="2"/>
            <a:r>
              <a:rPr lang="en-US" altLang="en-US" dirty="0"/>
              <a:t>Intense pressure to agree with each other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Takes considerable time</a:t>
            </a:r>
          </a:p>
          <a:p>
            <a:pPr lvl="2"/>
            <a:r>
              <a:rPr lang="en-US" altLang="en-US" dirty="0"/>
              <a:t>Meeting complaints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Individuals can dominate group discussions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Equality Bias – individuals treat all group members as equally competent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78CF6-DB6C-417C-A5CF-5E2B5E95E3CD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09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/>
              <a:t>Avoiding Pitfalls Using Groups to Improve Decision Making</a:t>
            </a:r>
            <a:endParaRPr lang="en-US" altLang="en-US" dirty="0"/>
          </a:p>
        </p:txBody>
      </p:sp>
      <p:sp>
        <p:nvSpPr>
          <p:cNvPr id="4096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altLang="en-US" dirty="0"/>
              <a:t>Structured conflict - Right kind of conflict can lead to better group decision making</a:t>
            </a:r>
          </a:p>
          <a:p>
            <a:pPr lvl="1"/>
            <a:r>
              <a:rPr lang="en-IN" altLang="en-US" b="1" dirty="0"/>
              <a:t>C-type (cognitive) conflict</a:t>
            </a:r>
          </a:p>
          <a:p>
            <a:pPr lvl="2"/>
            <a:r>
              <a:rPr lang="en-IN" altLang="en-US" dirty="0"/>
              <a:t>Focuses on problem- and issue-related differences of opinion</a:t>
            </a:r>
          </a:p>
          <a:p>
            <a:pPr lvl="2"/>
            <a:r>
              <a:rPr lang="en-IN" altLang="en-US" dirty="0"/>
              <a:t>Willingness to examine, compare, reconcile differences to produce the best possible solution</a:t>
            </a:r>
          </a:p>
          <a:p>
            <a:pPr lvl="1"/>
            <a:r>
              <a:rPr lang="en-IN" altLang="en-US" b="1" dirty="0"/>
              <a:t>A-type (affective) conflict</a:t>
            </a:r>
          </a:p>
          <a:p>
            <a:pPr lvl="2"/>
            <a:r>
              <a:rPr lang="en-IN" altLang="en-US" dirty="0"/>
              <a:t>Focuses on individuals or personal issues</a:t>
            </a:r>
          </a:p>
          <a:p>
            <a:pPr lvl="2"/>
            <a:r>
              <a:rPr lang="en-IN" altLang="en-US" dirty="0"/>
              <a:t>Emotional reaction that can occur when disagreements become personal</a:t>
            </a:r>
          </a:p>
          <a:p>
            <a:pPr lvl="2"/>
            <a:r>
              <a:rPr lang="en-IN" altLang="en-US" dirty="0"/>
              <a:t>Hostility, anger, resentment, distrust, cynicism, apathy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Creating C-Type Conflict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Devil’s advocacy </a:t>
            </a:r>
          </a:p>
          <a:p>
            <a:r>
              <a:rPr lang="en-US"/>
              <a:t>Dialectical Inquiry – propose solution (thesis), then generate an opposite proposal (antithesis)</a:t>
            </a:r>
          </a:p>
          <a:p>
            <a:r>
              <a:rPr lang="en-US"/>
              <a:t>Nominal Group Technique – </a:t>
            </a:r>
            <a:r>
              <a:rPr lang="en-IN" altLang="en-US"/>
              <a:t>Begins and ends by having group members write down and evaluate ideas</a:t>
            </a:r>
          </a:p>
          <a:p>
            <a:pPr lvl="1"/>
            <a:r>
              <a:rPr lang="en-IN" altLang="en-US"/>
              <a:t>Shared with the group</a:t>
            </a:r>
          </a:p>
          <a:p>
            <a:pPr lvl="1"/>
            <a:r>
              <a:rPr lang="en-IN" altLang="en-US"/>
              <a:t>Improves group decision making by decreasing a-type conflict</a:t>
            </a:r>
          </a:p>
          <a:p>
            <a:r>
              <a:rPr lang="en-US"/>
              <a:t>Delphi Technique</a:t>
            </a:r>
          </a:p>
          <a:p>
            <a:pPr lvl="1"/>
            <a:r>
              <a:rPr lang="en-US"/>
              <a:t>Don’t have to meet face-to-face</a:t>
            </a:r>
          </a:p>
          <a:p>
            <a:pPr lvl="1"/>
            <a:r>
              <a:rPr lang="en-IN" altLang="en-US"/>
              <a:t>Members of a panel of experts respond to questions and to each other until reaching agreement on an issue</a:t>
            </a:r>
          </a:p>
          <a:p>
            <a:r>
              <a:rPr lang="en-US"/>
              <a:t>Brainstorming/Electronic brainstorming – all anonymous</a:t>
            </a:r>
          </a:p>
          <a:p>
            <a:pPr lvl="1"/>
            <a:r>
              <a:rPr lang="en-IN" altLang="en-US"/>
              <a:t>Group members use computers to build on each others’ ideas</a:t>
            </a:r>
          </a:p>
          <a:p>
            <a:pPr lvl="1"/>
            <a:r>
              <a:rPr lang="en-IN" altLang="en-US"/>
              <a:t>Generate as many alternative solutions as possible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47106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Planning brings about increase in individual and organizational performance</a:t>
            </a:r>
          </a:p>
          <a:p>
            <a:endParaRPr lang="en-US" altLang="en-US" dirty="0"/>
          </a:p>
          <a:p>
            <a:r>
              <a:rPr lang="en-US" altLang="en-US" dirty="0"/>
              <a:t>Planning works best when the goals and action plans at the bottom and middle of the organization support the goals and action plans at the top of the organization</a:t>
            </a:r>
          </a:p>
          <a:p>
            <a:endParaRPr lang="en-US" altLang="en-US" dirty="0"/>
          </a:p>
          <a:p>
            <a:r>
              <a:rPr lang="en-US" altLang="en-US" dirty="0"/>
              <a:t>Decision making the process of choosing a solution from available alternatives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Planning</a:t>
            </a:r>
          </a:p>
          <a:p>
            <a:r>
              <a:rPr lang="en-US" altLang="en-US" dirty="0"/>
              <a:t>S.M.A.R.T. goals</a:t>
            </a:r>
          </a:p>
          <a:p>
            <a:r>
              <a:rPr lang="en-US" altLang="en-US" dirty="0"/>
              <a:t>Goal commitment</a:t>
            </a:r>
          </a:p>
          <a:p>
            <a:r>
              <a:rPr lang="en-US" altLang="en-US" dirty="0"/>
              <a:t>Action plan</a:t>
            </a:r>
          </a:p>
          <a:p>
            <a:r>
              <a:rPr lang="en-US" altLang="en-US" dirty="0"/>
              <a:t>Proximal goals</a:t>
            </a:r>
          </a:p>
          <a:p>
            <a:r>
              <a:rPr lang="en-US" altLang="en-US" dirty="0"/>
              <a:t>Distal goals</a:t>
            </a:r>
          </a:p>
          <a:p>
            <a:r>
              <a:rPr lang="en-US" altLang="en-US" dirty="0"/>
              <a:t>Options-based planning</a:t>
            </a:r>
          </a:p>
          <a:p>
            <a:r>
              <a:rPr lang="en-US" altLang="en-US" dirty="0"/>
              <a:t>Slack resources</a:t>
            </a:r>
          </a:p>
          <a:p>
            <a:r>
              <a:rPr lang="en-US" altLang="en-US" dirty="0"/>
              <a:t>Strategic plans</a:t>
            </a:r>
          </a:p>
          <a:p>
            <a:r>
              <a:rPr lang="en-US" altLang="en-US" dirty="0"/>
              <a:t>Purpose statement</a:t>
            </a:r>
          </a:p>
          <a:p>
            <a:r>
              <a:rPr lang="en-US" altLang="en-US" dirty="0"/>
              <a:t>Strategic objective</a:t>
            </a:r>
          </a:p>
          <a:p>
            <a:r>
              <a:rPr lang="en-US" altLang="en-US" dirty="0"/>
              <a:t>Tactical plans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Management by objectives</a:t>
            </a:r>
          </a:p>
          <a:p>
            <a:r>
              <a:rPr lang="en-US" altLang="en-US" dirty="0"/>
              <a:t>Operational plans</a:t>
            </a:r>
          </a:p>
          <a:p>
            <a:r>
              <a:rPr lang="en-US" altLang="en-US" dirty="0"/>
              <a:t>Single-use plans</a:t>
            </a:r>
          </a:p>
          <a:p>
            <a:r>
              <a:rPr lang="en-US" altLang="en-US" dirty="0"/>
              <a:t>Standing plans</a:t>
            </a:r>
          </a:p>
          <a:p>
            <a:r>
              <a:rPr lang="en-US" altLang="en-US" dirty="0"/>
              <a:t>Policies</a:t>
            </a:r>
          </a:p>
          <a:p>
            <a:r>
              <a:rPr lang="en-US" altLang="en-US" dirty="0"/>
              <a:t>Procedures</a:t>
            </a:r>
          </a:p>
          <a:p>
            <a:r>
              <a:rPr lang="en-US" altLang="en-US" dirty="0"/>
              <a:t>Rules and regulations</a:t>
            </a:r>
          </a:p>
          <a:p>
            <a:r>
              <a:rPr lang="en-US" altLang="en-US" dirty="0"/>
              <a:t>Budgeting</a:t>
            </a:r>
          </a:p>
          <a:p>
            <a:r>
              <a:rPr lang="en-US" altLang="en-US" dirty="0"/>
              <a:t>Decision making</a:t>
            </a:r>
          </a:p>
          <a:p>
            <a:r>
              <a:rPr lang="en-US" altLang="en-US" dirty="0"/>
              <a:t>Rational decision making</a:t>
            </a:r>
          </a:p>
          <a:p>
            <a:r>
              <a:rPr lang="en-US" altLang="en-US" dirty="0"/>
              <a:t>Problem</a:t>
            </a:r>
          </a:p>
          <a:p>
            <a:r>
              <a:rPr lang="en-US" altLang="en-US" dirty="0"/>
              <a:t>Decision criteria</a:t>
            </a: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78CF6-DB6C-417C-A5CF-5E2B5E95E3CD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terms</a:t>
            </a:r>
            <a:endParaRPr lang="en-US" dirty="0"/>
          </a:p>
        </p:txBody>
      </p:sp>
      <p:sp>
        <p:nvSpPr>
          <p:cNvPr id="49154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/>
              <a:t>Absolute comparisons</a:t>
            </a:r>
          </a:p>
          <a:p>
            <a:r>
              <a:rPr lang="en-US" altLang="en-US" sz="2200" dirty="0"/>
              <a:t>Relative comparisons</a:t>
            </a:r>
          </a:p>
          <a:p>
            <a:r>
              <a:rPr lang="en-US" altLang="en-US" sz="2200" dirty="0"/>
              <a:t>Maximize</a:t>
            </a:r>
          </a:p>
          <a:p>
            <a:r>
              <a:rPr lang="en-US" altLang="en-US" sz="2200" dirty="0"/>
              <a:t>Satisficing</a:t>
            </a:r>
          </a:p>
          <a:p>
            <a:r>
              <a:rPr lang="en-US" altLang="en-US" sz="2200" dirty="0"/>
              <a:t>Groupthink</a:t>
            </a:r>
          </a:p>
          <a:p>
            <a:r>
              <a:rPr lang="en-US" altLang="en-US" sz="2200" dirty="0"/>
              <a:t>C-type conflict</a:t>
            </a:r>
          </a:p>
          <a:p>
            <a:r>
              <a:rPr lang="en-US" altLang="en-US" sz="2200" dirty="0"/>
              <a:t>A-type conflict</a:t>
            </a:r>
          </a:p>
          <a:p>
            <a:r>
              <a:rPr lang="en-US" altLang="en-US" sz="2200" dirty="0"/>
              <a:t>Devil’s advocacy</a:t>
            </a:r>
          </a:p>
          <a:p>
            <a:endParaRPr lang="en-US" alt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en-US" sz="2200" dirty="0"/>
              <a:t>Dialectical inquiry</a:t>
            </a:r>
          </a:p>
          <a:p>
            <a:r>
              <a:rPr lang="en-US" altLang="en-US" sz="2200" dirty="0"/>
              <a:t>Nominal group technique</a:t>
            </a:r>
          </a:p>
          <a:p>
            <a:r>
              <a:rPr lang="en-US" altLang="en-US" sz="2200" dirty="0"/>
              <a:t>Delphi technique</a:t>
            </a:r>
          </a:p>
          <a:p>
            <a:r>
              <a:rPr lang="en-US" altLang="en-US" sz="2200" dirty="0"/>
              <a:t>Brainstorming</a:t>
            </a:r>
          </a:p>
          <a:p>
            <a:r>
              <a:rPr lang="en-US" altLang="en-US" sz="2200" dirty="0"/>
              <a:t>Electronic brainstorming</a:t>
            </a:r>
          </a:p>
          <a:p>
            <a:r>
              <a:rPr lang="en-US" altLang="en-US" sz="2200" dirty="0"/>
              <a:t>Production blocking</a:t>
            </a:r>
          </a:p>
          <a:p>
            <a:r>
              <a:rPr lang="en-US" altLang="en-US" sz="2200" dirty="0"/>
              <a:t>Evaluation apprehension</a:t>
            </a:r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78CF6-DB6C-417C-A5CF-5E2B5E95E3CD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4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Benefits and Pitfalls of Planning</a:t>
            </a:r>
          </a:p>
        </p:txBody>
      </p:sp>
      <p:sp>
        <p:nvSpPr>
          <p:cNvPr id="20484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IN" altLang="en-US" sz="3800" dirty="0"/>
              <a:t>Benefits</a:t>
            </a:r>
            <a:endParaRPr lang="en-IN" altLang="en-US" dirty="0"/>
          </a:p>
          <a:p>
            <a:pPr lvl="1"/>
            <a:r>
              <a:rPr lang="en-IN" altLang="en-US" dirty="0" smtClean="0"/>
              <a:t>Employee efforts intensified</a:t>
            </a:r>
          </a:p>
          <a:p>
            <a:pPr lvl="1"/>
            <a:r>
              <a:rPr lang="en-IN" altLang="en-US" dirty="0" smtClean="0"/>
              <a:t>Leads </a:t>
            </a:r>
            <a:r>
              <a:rPr lang="en-IN" altLang="en-US" dirty="0"/>
              <a:t>to persistence</a:t>
            </a:r>
          </a:p>
          <a:p>
            <a:pPr lvl="1"/>
            <a:r>
              <a:rPr lang="en-IN" altLang="en-US" dirty="0"/>
              <a:t>Provides direction</a:t>
            </a:r>
          </a:p>
          <a:p>
            <a:pPr lvl="1"/>
            <a:r>
              <a:rPr lang="en-IN" altLang="en-US" dirty="0"/>
              <a:t>Encourages the development of task strategies - </a:t>
            </a:r>
          </a:p>
          <a:p>
            <a:pPr lvl="1"/>
            <a:r>
              <a:rPr lang="en-IN" altLang="en-US" dirty="0"/>
              <a:t>Works for companies and individuals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Pitfalls</a:t>
            </a:r>
          </a:p>
          <a:p>
            <a:pPr lvl="1"/>
            <a:r>
              <a:rPr lang="en-US" sz="2400" dirty="0"/>
              <a:t>Impedes change </a:t>
            </a:r>
            <a:endParaRPr lang="en-US" sz="2400" dirty="0" smtClean="0"/>
          </a:p>
          <a:p>
            <a:pPr lvl="1"/>
            <a:r>
              <a:rPr lang="en-US" sz="2400" dirty="0" smtClean="0"/>
              <a:t>Prevents or slows needed </a:t>
            </a:r>
            <a:r>
              <a:rPr lang="en-US" sz="2400" dirty="0"/>
              <a:t>adaptation</a:t>
            </a:r>
          </a:p>
          <a:p>
            <a:pPr lvl="1"/>
            <a:r>
              <a:rPr lang="en-US" sz="2400" dirty="0"/>
              <a:t>Creates a false sense of certainty – based on “assumptions” of what the future holds</a:t>
            </a:r>
          </a:p>
          <a:p>
            <a:pPr lvl="1"/>
            <a:r>
              <a:rPr lang="en-US" sz="2400" dirty="0"/>
              <a:t>Detachment of planners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78CF6-DB6C-417C-A5CF-5E2B5E95E3CD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0" y="0"/>
            <a:ext cx="533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240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253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altLang="en-US" dirty="0"/>
              <a:t>How to Make a Plan That Works</a:t>
            </a:r>
            <a:endParaRPr lang="en-US" altLang="en-US" dirty="0"/>
          </a:p>
        </p:txBody>
      </p:sp>
      <p:pic>
        <p:nvPicPr>
          <p:cNvPr id="2253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75" y="1714500"/>
            <a:ext cx="8863013" cy="438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Setting Goals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S.M.A.R.T. Goals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Specific</a:t>
            </a:r>
          </a:p>
          <a:p>
            <a:r>
              <a:rPr lang="en-US" dirty="0"/>
              <a:t>Measurable</a:t>
            </a:r>
          </a:p>
          <a:p>
            <a:r>
              <a:rPr lang="en-US" dirty="0"/>
              <a:t>Attainable</a:t>
            </a:r>
          </a:p>
          <a:p>
            <a:r>
              <a:rPr lang="en-US" dirty="0"/>
              <a:t>Realistic </a:t>
            </a:r>
          </a:p>
          <a:p>
            <a:r>
              <a:rPr lang="en-US" dirty="0"/>
              <a:t>Timely</a:t>
            </a:r>
          </a:p>
          <a:p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143578-621A-4FB0-A57B-F9C064E5FA74}"/>
              </a:ext>
            </a:extLst>
          </p:cNvPr>
          <p:cNvSpPr/>
          <p:nvPr/>
        </p:nvSpPr>
        <p:spPr>
          <a:xfrm>
            <a:off x="6747163" y="0"/>
            <a:ext cx="2396837" cy="568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Effective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Developing Commitment to Goals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Goal commitment is the determination to achieve a goal</a:t>
            </a:r>
          </a:p>
          <a:p>
            <a:pPr lvl="1"/>
            <a:endParaRPr lang="en-US" dirty="0"/>
          </a:p>
          <a:p>
            <a:r>
              <a:rPr lang="en-US" dirty="0"/>
              <a:t>Techniques</a:t>
            </a:r>
          </a:p>
          <a:p>
            <a:pPr lvl="1"/>
            <a:r>
              <a:rPr lang="en-US" i="1" dirty="0"/>
              <a:t>Set goals collectively</a:t>
            </a:r>
          </a:p>
          <a:p>
            <a:pPr lvl="1"/>
            <a:r>
              <a:rPr lang="en-US" i="1" dirty="0"/>
              <a:t>Make the goal public</a:t>
            </a:r>
          </a:p>
          <a:p>
            <a:pPr lvl="1"/>
            <a:r>
              <a:rPr lang="en-US" i="1" dirty="0"/>
              <a:t>Obtain top management’s support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AA50B5-1DBF-4E0C-90AA-82FAD2E94BA8}"/>
              </a:ext>
            </a:extLst>
          </p:cNvPr>
          <p:cNvSpPr/>
          <p:nvPr/>
        </p:nvSpPr>
        <p:spPr>
          <a:xfrm>
            <a:off x="6747163" y="0"/>
            <a:ext cx="2396837" cy="568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Effective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Develop Effective Action Plans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dirty="0"/>
              <a:t>An action plan lists…</a:t>
            </a:r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Specific steps (how)</a:t>
            </a:r>
          </a:p>
          <a:p>
            <a:r>
              <a:rPr lang="en-US" dirty="0"/>
              <a:t>People (who)</a:t>
            </a:r>
          </a:p>
          <a:p>
            <a:r>
              <a:rPr lang="en-US" dirty="0"/>
              <a:t>Resources (what)</a:t>
            </a:r>
          </a:p>
          <a:p>
            <a:r>
              <a:rPr lang="en-US" dirty="0"/>
              <a:t>Time period (when)</a:t>
            </a:r>
          </a:p>
          <a:p>
            <a:pPr algn="r">
              <a:buFontTx/>
              <a:buNone/>
            </a:pPr>
            <a:endParaRPr lang="en-US" dirty="0"/>
          </a:p>
          <a:p>
            <a:pPr algn="r">
              <a:buFontTx/>
              <a:buNone/>
            </a:pPr>
            <a:r>
              <a:rPr lang="en-US" dirty="0"/>
              <a:t>…for accomplishing a goal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438C578-531E-4D47-A065-3EA183009043}"/>
              </a:ext>
            </a:extLst>
          </p:cNvPr>
          <p:cNvSpPr/>
          <p:nvPr/>
        </p:nvSpPr>
        <p:spPr>
          <a:xfrm>
            <a:off x="6747163" y="0"/>
            <a:ext cx="2396837" cy="568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Effective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Tracking Progress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proximal goals (short-term) and distal goals (long-term)</a:t>
            </a:r>
          </a:p>
          <a:p>
            <a:endParaRPr lang="en-US" dirty="0"/>
          </a:p>
          <a:p>
            <a:r>
              <a:rPr lang="en-US" dirty="0"/>
              <a:t>Gather and provide performance feedback</a:t>
            </a:r>
          </a:p>
          <a:p>
            <a:pPr lvl="1"/>
            <a:r>
              <a:rPr lang="en-US" i="1" dirty="0"/>
              <a:t>Needs to be regular and frequent to allow for adjustments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403070-4F33-4065-90B8-CAFE83473304}"/>
              </a:ext>
            </a:extLst>
          </p:cNvPr>
          <p:cNvSpPr/>
          <p:nvPr/>
        </p:nvSpPr>
        <p:spPr>
          <a:xfrm>
            <a:off x="6747163" y="0"/>
            <a:ext cx="2396837" cy="5680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Effective Planning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Effects of Goal Setting, Training, and Feedback on Safe Behavior in a Bread Factory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4989" y="1471444"/>
            <a:ext cx="6594022" cy="5309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5075</TotalTime>
  <Words>1114</Words>
  <Application>Microsoft Office PowerPoint</Application>
  <PresentationFormat>On-screen Show (4:3)</PresentationFormat>
  <Paragraphs>231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ＭＳ Ｐゴシック</vt:lpstr>
      <vt:lpstr>Arial</vt:lpstr>
      <vt:lpstr>Arial Narrow</vt:lpstr>
      <vt:lpstr>Book Antiqua</vt:lpstr>
      <vt:lpstr>Calibri</vt:lpstr>
      <vt:lpstr>Courier New</vt:lpstr>
      <vt:lpstr>Franklin Gothic Medium</vt:lpstr>
      <vt:lpstr>Rockwell</vt:lpstr>
      <vt:lpstr>Times New Roman</vt:lpstr>
      <vt:lpstr>Trebuchet MS</vt:lpstr>
      <vt:lpstr>Wingdings</vt:lpstr>
      <vt:lpstr>Summer</vt:lpstr>
      <vt:lpstr>Planning and Decision Making</vt:lpstr>
      <vt:lpstr>Planning</vt:lpstr>
      <vt:lpstr>Benefits and Pitfalls of Planning</vt:lpstr>
      <vt:lpstr>How to Make a Plan That Works</vt:lpstr>
      <vt:lpstr>Setting Goals</vt:lpstr>
      <vt:lpstr>Developing Commitment to Goals</vt:lpstr>
      <vt:lpstr>Develop Effective Action Plans</vt:lpstr>
      <vt:lpstr>Tracking Progress</vt:lpstr>
      <vt:lpstr>Effects of Goal Setting, Training, and Feedback on Safe Behavior in a Bread Factory</vt:lpstr>
      <vt:lpstr>Maintaining Flexibility</vt:lpstr>
      <vt:lpstr>Planning from Top to Bottom</vt:lpstr>
      <vt:lpstr>Planning from Top to Bottom</vt:lpstr>
      <vt:lpstr>Planning from Top to Bottom</vt:lpstr>
      <vt:lpstr>Steps to Rational Decision Making</vt:lpstr>
      <vt:lpstr>Steps to Rational Decision Making</vt:lpstr>
      <vt:lpstr>Absolute Weighting of Decision Criteria for a Car Purchase</vt:lpstr>
      <vt:lpstr>Relative Comparison of Home Characteristics</vt:lpstr>
      <vt:lpstr>Steps to Rational Decision Making</vt:lpstr>
      <vt:lpstr>Criteria Ratings Used to Determine the Best Location for a New Office</vt:lpstr>
      <vt:lpstr>Limits to Rational Decision Making</vt:lpstr>
      <vt:lpstr>Advantage and Pitfalls of Group Decision Making</vt:lpstr>
      <vt:lpstr>Avoiding Pitfalls Using Groups to Improve Decision Making</vt:lpstr>
      <vt:lpstr>Creating C-Type Conflict</vt:lpstr>
      <vt:lpstr>Summary</vt:lpstr>
      <vt:lpstr>Key Terms</vt:lpstr>
      <vt:lpstr>Key terms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DPS</dc:creator>
  <cp:lastModifiedBy>Veronika Siliņeviča</cp:lastModifiedBy>
  <cp:revision>711</cp:revision>
  <cp:lastPrinted>2017-08-28T18:47:18Z</cp:lastPrinted>
  <dcterms:created xsi:type="dcterms:W3CDTF">2012-09-15T01:24:58Z</dcterms:created>
  <dcterms:modified xsi:type="dcterms:W3CDTF">2024-05-07T16:27:45Z</dcterms:modified>
</cp:coreProperties>
</file>