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8" r:id="rId3"/>
    <p:sldId id="305" r:id="rId4"/>
    <p:sldId id="293" r:id="rId5"/>
    <p:sldId id="294" r:id="rId6"/>
    <p:sldId id="295" r:id="rId7"/>
    <p:sldId id="296" r:id="rId8"/>
    <p:sldId id="297" r:id="rId9"/>
    <p:sldId id="308" r:id="rId10"/>
    <p:sldId id="257" r:id="rId11"/>
    <p:sldId id="309" r:id="rId12"/>
    <p:sldId id="259" r:id="rId13"/>
    <p:sldId id="260" r:id="rId14"/>
    <p:sldId id="261" r:id="rId15"/>
    <p:sldId id="262" r:id="rId16"/>
    <p:sldId id="263" r:id="rId17"/>
    <p:sldId id="280" r:id="rId18"/>
    <p:sldId id="264" r:id="rId19"/>
    <p:sldId id="286" r:id="rId20"/>
    <p:sldId id="285" r:id="rId21"/>
    <p:sldId id="278" r:id="rId22"/>
    <p:sldId id="265" r:id="rId23"/>
    <p:sldId id="266" r:id="rId24"/>
    <p:sldId id="267" r:id="rId25"/>
    <p:sldId id="268" r:id="rId26"/>
    <p:sldId id="269" r:id="rId27"/>
    <p:sldId id="306" r:id="rId28"/>
    <p:sldId id="307" r:id="rId29"/>
    <p:sldId id="300" r:id="rId30"/>
    <p:sldId id="301" r:id="rId31"/>
    <p:sldId id="302" r:id="rId32"/>
    <p:sldId id="304" r:id="rId33"/>
    <p:sldId id="303" r:id="rId34"/>
    <p:sldId id="313" r:id="rId35"/>
    <p:sldId id="270" r:id="rId36"/>
    <p:sldId id="279" r:id="rId37"/>
    <p:sldId id="271" r:id="rId38"/>
    <p:sldId id="287" r:id="rId39"/>
    <p:sldId id="288" r:id="rId40"/>
    <p:sldId id="289" r:id="rId41"/>
    <p:sldId id="290" r:id="rId42"/>
    <p:sldId id="291" r:id="rId43"/>
    <p:sldId id="292" r:id="rId44"/>
    <p:sldId id="311" r:id="rId45"/>
    <p:sldId id="281" r:id="rId46"/>
    <p:sldId id="282" r:id="rId47"/>
    <p:sldId id="283" r:id="rId48"/>
    <p:sldId id="312" r:id="rId49"/>
    <p:sldId id="284" r:id="rId50"/>
    <p:sldId id="314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75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  <a:pPr/>
              <a:t>36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4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Relationship Id="rId7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4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Management and Organization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managers are?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</a:t>
            </a:r>
            <a:r>
              <a:rPr lang="en-US" u="sng" dirty="0" smtClean="0"/>
              <a:t>coordinates</a:t>
            </a:r>
            <a:r>
              <a:rPr lang="en-US" dirty="0" smtClean="0"/>
              <a:t> and </a:t>
            </a:r>
            <a:r>
              <a:rPr lang="en-US" u="sng" dirty="0" smtClean="0"/>
              <a:t>oversees</a:t>
            </a:r>
            <a:r>
              <a:rPr lang="en-US" dirty="0" smtClean="0"/>
              <a:t> the work of other people in order to accomplish organizational goals.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many level of managers can we classify?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managers in organizations?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Traditional Pyramid Form of Management Level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215370" cy="3714776"/>
            <a:chOff x="2000232" y="2285992"/>
            <a:chExt cx="8215370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Top </a:t>
              </a:r>
            </a:p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Middle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First-Line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7818" y="5143512"/>
              <a:ext cx="48577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Non-Managerial </a:t>
              </a:r>
            </a:p>
            <a:p>
              <a:pPr algn="ctr"/>
              <a:r>
                <a:rPr lang="en-US" sz="2400" dirty="0" smtClean="0"/>
                <a:t>Employees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FF00"/>
                </a:solidFill>
              </a:rPr>
              <a:t>Functional Areas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6264495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6FF33"/>
                </a:solidFill>
              </a:rPr>
              <a:t>R&amp;D          Marketing   Finance   Production        HR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 </a:t>
            </a:r>
            <a:r>
              <a:rPr lang="en-US" sz="4000" b="1" u="sng" dirty="0" smtClean="0"/>
              <a:t>Lowest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First-line managers: </a:t>
            </a:r>
            <a:r>
              <a:rPr lang="en-US" dirty="0" smtClean="0"/>
              <a:t>manage the work of </a:t>
            </a:r>
            <a:r>
              <a:rPr lang="en-US" dirty="0" err="1" smtClean="0"/>
              <a:t>nonmanagerial</a:t>
            </a:r>
            <a:r>
              <a:rPr lang="en-US" dirty="0" smtClean="0"/>
              <a:t> employees who typically are involve with producing the organization’s products or servicing the organization’s customer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en-US" sz="4000" b="1" u="sng" dirty="0" smtClean="0"/>
              <a:t>Middle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Middle managers: </a:t>
            </a:r>
            <a:r>
              <a:rPr lang="en-US" dirty="0" smtClean="0"/>
              <a:t>manage work of first-line managers 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en-US" sz="4000" b="1" u="sng" dirty="0" smtClean="0"/>
              <a:t>Upper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Top managers: </a:t>
            </a:r>
            <a:r>
              <a:rPr lang="en-US" dirty="0" smtClean="0"/>
              <a:t>are responsible for making </a:t>
            </a:r>
            <a:r>
              <a:rPr lang="en-US" dirty="0" err="1" smtClean="0"/>
              <a:t>organizationwide</a:t>
            </a:r>
            <a:r>
              <a:rPr lang="en-US" dirty="0" smtClean="0"/>
              <a:t> decisions and establishing  the plans and goals that affect the entire organization.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 </a:t>
            </a:r>
            <a:r>
              <a:rPr lang="en-US" dirty="0" smtClean="0"/>
              <a:t>involves coordinating and overseeing the work activities of others so that their activities are completed </a:t>
            </a:r>
            <a:r>
              <a:rPr lang="en-US" dirty="0" smtClean="0">
                <a:solidFill>
                  <a:srgbClr val="00B0F0"/>
                </a:solidFill>
              </a:rPr>
              <a:t>efficiently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effectively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Or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en-US" dirty="0" smtClean="0"/>
              <a:t> is the art of getting work done through others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Important Words for Management: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Efficiency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Effectiveness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the most output from the least amount of inputs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means</a:t>
            </a:r>
            <a:r>
              <a:rPr lang="en-US" dirty="0" smtClean="0">
                <a:solidFill>
                  <a:srgbClr val="FFFF00"/>
                </a:solidFill>
              </a:rPr>
              <a:t>(ways) of getting things done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do those work activities that will help the organization reach its goals </a:t>
            </a:r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ends</a:t>
            </a:r>
            <a:r>
              <a:rPr lang="en-US" dirty="0" smtClean="0">
                <a:solidFill>
                  <a:srgbClr val="FFFF00"/>
                </a:solidFill>
              </a:rPr>
              <a:t>(result) of organizational goal achievement 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(Group)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Group of 5, submit in paper </a:t>
            </a:r>
          </a:p>
          <a:p>
            <a:r>
              <a:rPr lang="en-US" dirty="0" smtClean="0">
                <a:latin typeface="Calibri" pitchFamily="34" charset="0"/>
              </a:rPr>
              <a:t>Due: next Monday (22</a:t>
            </a:r>
            <a:r>
              <a:rPr lang="en-US" baseline="30000" dirty="0" smtClean="0">
                <a:latin typeface="Calibri" pitchFamily="34" charset="0"/>
              </a:rPr>
              <a:t>d</a:t>
            </a:r>
            <a:r>
              <a:rPr lang="en-US" dirty="0" smtClean="0">
                <a:latin typeface="Calibri" pitchFamily="34" charset="0"/>
              </a:rPr>
              <a:t> ) before class start</a:t>
            </a:r>
          </a:p>
          <a:p>
            <a:r>
              <a:rPr lang="en-US" dirty="0" smtClean="0">
                <a:latin typeface="Calibri" pitchFamily="34" charset="0"/>
              </a:rPr>
              <a:t>Read Chapter1 before class and answer the following questions:</a:t>
            </a:r>
          </a:p>
          <a:p>
            <a:endParaRPr lang="en-US" dirty="0" smtClean="0">
              <a:latin typeface="Calibri" pitchFamily="34" charset="0"/>
            </a:endParaRP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Explain how managers differ from nonmanagerial employees.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how to classify managers in organizations.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Define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Explain why efficiency and effectiveness are  important to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4 functions of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Katz’s 3 essential managerial skills.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Discuss why it’s important to study management.</a:t>
            </a:r>
          </a:p>
          <a:p>
            <a:pPr lvl="1"/>
            <a:endParaRPr lang="th-TH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work done with a minimum effort, expense, or waste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(use resources – people, money, raw materials– wisely and cost-effectively)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accomplish tasks that help fulfill organizational objectives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(make the right decisions and successfully carry them out to accomplish the org. goal)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Efficiency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Effectiveness</a:t>
            </a:r>
            <a:r>
              <a:rPr lang="en-US" b="1" dirty="0" smtClean="0"/>
              <a:t> in Management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</a:rPr>
              <a:t>Resource </a:t>
            </a:r>
            <a:r>
              <a:rPr lang="en-US" sz="2400" b="1" dirty="0" smtClean="0"/>
              <a:t>Usage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Goal </a:t>
            </a:r>
            <a:r>
              <a:rPr lang="en-US" sz="2400" b="1" dirty="0" smtClean="0"/>
              <a:t>Attainment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</a:rPr>
              <a:t>Management Strives for:</a:t>
            </a:r>
          </a:p>
          <a:p>
            <a:pPr algn="ctr"/>
            <a:r>
              <a:rPr lang="en-US" sz="1800" b="1" dirty="0" smtClean="0"/>
              <a:t>Low Resource Waste (</a:t>
            </a:r>
            <a:r>
              <a:rPr lang="en-US" sz="1800" b="1" dirty="0" smtClean="0">
                <a:solidFill>
                  <a:srgbClr val="0070C0"/>
                </a:solidFill>
              </a:rPr>
              <a:t>high efficiency</a:t>
            </a:r>
            <a:r>
              <a:rPr lang="en-US" sz="1800" b="1" dirty="0" smtClean="0"/>
              <a:t>)</a:t>
            </a:r>
          </a:p>
          <a:p>
            <a:pPr algn="ctr"/>
            <a:r>
              <a:rPr lang="en-US" sz="1800" b="1" dirty="0" smtClean="0"/>
              <a:t>High Goal Attainment (</a:t>
            </a:r>
            <a:r>
              <a:rPr lang="en-US" sz="1800" b="1" dirty="0" smtClean="0">
                <a:solidFill>
                  <a:srgbClr val="FF0066"/>
                </a:solidFill>
              </a:rPr>
              <a:t>high effectiveness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Low Waste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High Attainment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Efficiency</a:t>
            </a:r>
            <a:r>
              <a:rPr lang="en-US" sz="2000" b="1" dirty="0" smtClean="0"/>
              <a:t> (Means)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Effectiveness </a:t>
            </a:r>
            <a:r>
              <a:rPr lang="en-US" sz="2000" b="1" dirty="0" smtClean="0"/>
              <a:t>(Ends)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Functions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144198"/>
            <a:chOff x="1643042" y="2214554"/>
            <a:chExt cx="5929354" cy="4144198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endParaRPr lang="th-TH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goals</a:t>
            </a:r>
          </a:p>
          <a:p>
            <a:r>
              <a:rPr lang="en-US" dirty="0" smtClean="0"/>
              <a:t>Establish strategies for achieving those goals</a:t>
            </a:r>
          </a:p>
          <a:p>
            <a:r>
              <a:rPr lang="en-US" dirty="0" smtClean="0"/>
              <a:t>Develop plans to integrate and coordinate activities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en-US" b="1" dirty="0" smtClean="0">
                <a:solidFill>
                  <a:srgbClr val="FF6699"/>
                </a:solidFill>
              </a:rPr>
              <a:t>Setting goals and plans </a:t>
            </a:r>
            <a:r>
              <a:rPr lang="en-US" dirty="0" smtClean="0">
                <a:solidFill>
                  <a:srgbClr val="FF6699"/>
                </a:solidFill>
              </a:rPr>
              <a:t>(how to achieve them)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</a:p>
          <a:p>
            <a:pPr lvl="1"/>
            <a:r>
              <a:rPr lang="en-US" dirty="0" smtClean="0"/>
              <a:t>What tasks are to be done ?</a:t>
            </a:r>
          </a:p>
          <a:p>
            <a:pPr lvl="1"/>
            <a:r>
              <a:rPr lang="en-US" dirty="0" smtClean="0"/>
              <a:t>Who is to do them ?</a:t>
            </a:r>
          </a:p>
          <a:p>
            <a:pPr lvl="1"/>
            <a:r>
              <a:rPr lang="en-US" dirty="0" smtClean="0"/>
              <a:t>How tasks are to be grouped ?</a:t>
            </a:r>
          </a:p>
          <a:p>
            <a:pPr lvl="1"/>
            <a:r>
              <a:rPr lang="en-US" dirty="0" smtClean="0"/>
              <a:t>Who reports to whom ?</a:t>
            </a:r>
          </a:p>
          <a:p>
            <a:pPr lvl="1"/>
            <a:r>
              <a:rPr lang="en-US" dirty="0" smtClean="0"/>
              <a:t>Where decisions are to be made 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Arrange tasks and other resources to accomplish organization’s goals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Motivate subordinates(lower positions)</a:t>
            </a:r>
          </a:p>
          <a:p>
            <a:r>
              <a:rPr lang="en-US" dirty="0" smtClean="0"/>
              <a:t>Help resolve group conflicts</a:t>
            </a:r>
          </a:p>
          <a:p>
            <a:r>
              <a:rPr lang="en-US" dirty="0" smtClean="0"/>
              <a:t>Influence individuals or teams as they work</a:t>
            </a:r>
          </a:p>
          <a:p>
            <a:r>
              <a:rPr lang="en-US" dirty="0" smtClean="0"/>
              <a:t>Select the most effective communication channel</a:t>
            </a:r>
          </a:p>
          <a:p>
            <a:r>
              <a:rPr lang="en-US" dirty="0" smtClean="0"/>
              <a:t>Deal with employee behavior issues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b="1" dirty="0" smtClean="0">
                <a:solidFill>
                  <a:srgbClr val="00B0F0"/>
                </a:solidFill>
              </a:rPr>
              <a:t>Hire, train, motivate</a:t>
            </a:r>
            <a:r>
              <a:rPr lang="en-US" sz="3200" dirty="0" smtClean="0">
                <a:solidFill>
                  <a:srgbClr val="00B0F0"/>
                </a:solidFill>
              </a:rPr>
              <a:t>(lead)</a:t>
            </a:r>
            <a:r>
              <a:rPr lang="en-US" sz="3200" b="1" dirty="0" smtClean="0">
                <a:solidFill>
                  <a:srgbClr val="00B0F0"/>
                </a:solidFill>
              </a:rPr>
              <a:t> people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activities’ performance</a:t>
            </a:r>
          </a:p>
          <a:p>
            <a:r>
              <a:rPr lang="en-US" dirty="0" smtClean="0"/>
              <a:t>Compare actual performance with the set goals</a:t>
            </a:r>
          </a:p>
          <a:p>
            <a:r>
              <a:rPr lang="en-US" dirty="0" smtClean="0"/>
              <a:t>Evaluate activities’ performance whether things are going as planed</a:t>
            </a:r>
          </a:p>
          <a:p>
            <a:r>
              <a:rPr lang="en-US" dirty="0" smtClean="0"/>
              <a:t>Correct any disturbance to get work back on track and achieve the set goals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Ensure all activities are accomplished as planned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 1 </a:t>
            </a:r>
            <a:br>
              <a:rPr lang="en-US" b="1" dirty="0" smtClean="0"/>
            </a:br>
            <a:r>
              <a:rPr lang="en-US" dirty="0" smtClean="0"/>
              <a:t>(Group work)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rewards and challenges of being a manager.</a:t>
            </a:r>
          </a:p>
          <a:p>
            <a:endParaRPr lang="th-TH" dirty="0" smtClean="0"/>
          </a:p>
          <a:p>
            <a:r>
              <a:rPr lang="en-US" dirty="0" smtClean="0"/>
              <a:t>Discuss why it’s important to study management.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Homework</a:t>
            </a:r>
            <a:r>
              <a:rPr lang="en-US" b="1" dirty="0" smtClean="0"/>
              <a:t>: “Master Manager”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(Individual)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current business periodicals </a:t>
            </a:r>
            <a:r>
              <a:rPr lang="en-US" i="1" dirty="0" smtClean="0">
                <a:solidFill>
                  <a:srgbClr val="00B0F0"/>
                </a:solidFill>
              </a:rPr>
              <a:t>(Wall Street Journal, Financial Times, Fortune, The Economist, Forbes, etc.)</a:t>
            </a:r>
            <a:r>
              <a:rPr lang="en-US" dirty="0" smtClean="0"/>
              <a:t>, find 1 example of manager you would describe as master managers.</a:t>
            </a:r>
          </a:p>
          <a:p>
            <a:endParaRPr lang="en-US" dirty="0" smtClean="0"/>
          </a:p>
          <a:p>
            <a:r>
              <a:rPr lang="en-US" dirty="0" smtClean="0"/>
              <a:t>Write a paper describing the individual as manager and why you feel he/she deserve this title.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C000"/>
                </a:solidFill>
              </a:rPr>
              <a:t>Due</a:t>
            </a:r>
            <a:r>
              <a:rPr lang="en-US" b="1" dirty="0" smtClean="0">
                <a:solidFill>
                  <a:srgbClr val="FFC000"/>
                </a:solidFill>
              </a:rPr>
              <a:t>: next class</a:t>
            </a:r>
            <a:endParaRPr lang="th-TH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Managers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Areas of Business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 </a:t>
            </a:r>
            <a:r>
              <a:rPr lang="en-US" sz="3600" dirty="0" smtClean="0"/>
              <a:t>is responsible for just 1 organizational activity 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US" sz="3600" dirty="0" smtClean="0"/>
              <a:t>is responsible for several organizational activities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for 3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For-Profit Organizations: </a:t>
            </a:r>
            <a:r>
              <a:rPr lang="en-US" dirty="0" smtClean="0"/>
              <a:t>For making money, or profits, by offering products or services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Organizations: </a:t>
            </a:r>
            <a:r>
              <a:rPr lang="en-US" dirty="0" smtClean="0"/>
              <a:t>For offering services in either public sector or private sector such as hospitals, colleges, social-welfare agencies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Organizations: </a:t>
            </a:r>
            <a:r>
              <a:rPr lang="en-US" dirty="0" smtClean="0"/>
              <a:t>For aiding members such as farm cooperatives, labor unions, trade associations, and clubs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managers manage differently for different types of organizations?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for different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SAME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management functions</a:t>
            </a:r>
            <a:r>
              <a:rPr lang="en-US" dirty="0" smtClean="0"/>
              <a:t>—planning, organizing, leading, and controlling– are needed for all types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DIFFERENCE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Measurement of success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US" dirty="0" smtClean="0"/>
              <a:t>how much profit (or loss) it generate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Nonprofit &amp; Mutual-benefit</a:t>
            </a:r>
            <a:r>
              <a:rPr lang="en-US" b="1" dirty="0" smtClean="0"/>
              <a:t>: </a:t>
            </a:r>
            <a:r>
              <a:rPr lang="en-US" dirty="0" smtClean="0"/>
              <a:t>effectiveness of services delivered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 actions or behaviors expected of a manager</a:t>
            </a:r>
          </a:p>
          <a:p>
            <a:endParaRPr lang="en-US" dirty="0" smtClean="0"/>
          </a:p>
          <a:p>
            <a:r>
              <a:rPr lang="en-US" b="1" dirty="0" smtClean="0"/>
              <a:t>3 types of managerial roles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Interpersonal</a:t>
            </a:r>
          </a:p>
          <a:p>
            <a:pPr lvl="1"/>
            <a:r>
              <a:rPr lang="en-US" dirty="0" smtClean="0"/>
              <a:t>Informational</a:t>
            </a:r>
          </a:p>
          <a:p>
            <a:pPr lvl="1"/>
            <a:r>
              <a:rPr lang="en-US" dirty="0" smtClean="0"/>
              <a:t>decisional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Mintzberg’s</a:t>
            </a:r>
            <a:r>
              <a:rPr lang="en-US" b="1" dirty="0" smtClean="0"/>
              <a:t> Managerial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Roles: </a:t>
            </a:r>
            <a:r>
              <a:rPr lang="en-US" dirty="0" smtClean="0"/>
              <a:t>involve people </a:t>
            </a:r>
            <a:r>
              <a:rPr lang="en-US" dirty="0" smtClean="0">
                <a:solidFill>
                  <a:srgbClr val="66FF33"/>
                </a:solidFill>
              </a:rPr>
              <a:t>(subordinates and person outside the organization) </a:t>
            </a:r>
            <a:r>
              <a:rPr lang="en-US" dirty="0" smtClean="0"/>
              <a:t>and other duties that are ceremonial and symbolic in nature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Roles: </a:t>
            </a:r>
            <a:r>
              <a:rPr lang="en-US" dirty="0" smtClean="0"/>
              <a:t>involve collecting, receiving, and disseminating information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Roles: </a:t>
            </a:r>
            <a:r>
              <a:rPr lang="en-US" dirty="0" smtClean="0"/>
              <a:t>entail making decisions or choices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groups managerial activities and roles as involving: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718">
                <a:tc>
                  <a:txBody>
                    <a:bodyPr/>
                    <a:lstStyle/>
                    <a:p>
                      <a:r>
                        <a:rPr lang="en-US" b="1" dirty="0"/>
                        <a:t>Managerial activities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Associated roles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173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arising from formal authority and status and supporting the information and decision activities.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figurehead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liaison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leader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7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roles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monitor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disseminator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spokesman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8191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/>
                        <a:t>making significant decisions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improver/changer </a:t>
                      </a:r>
                      <a:r>
                        <a:rPr lang="en-US" dirty="0" smtClean="0"/>
                        <a:t> (entrepreneur)</a:t>
                      </a:r>
                      <a:endParaRPr lang="en-US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disturbance handler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resource allocator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negotiator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Figurehead: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perform ceremonial duties like greeting company visitors, speaking at the opening of a new facility, or representing the company at a community luncheon to support local charities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Leader: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motivate and encourage workers to accomplish organizational objectives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9933FF"/>
                </a:solidFill>
              </a:rPr>
              <a:t>Liaison: </a:t>
            </a:r>
            <a:r>
              <a:rPr lang="en-US" dirty="0" smtClean="0"/>
              <a:t>deal with people outside their units to develop alliances that will help in org. goal achievement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66FF33"/>
                </a:solidFill>
              </a:rPr>
              <a:t>Research &amp; Development</a:t>
            </a:r>
          </a:p>
          <a:p>
            <a:pPr lvl="1"/>
            <a:r>
              <a:rPr lang="en-US" dirty="0" smtClean="0"/>
              <a:t>New product design and development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scan environment for information, actively contact others for information, continually update news/ stories related to their business (inside and outside org.)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Disseminator: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share the information they have collected with their subordinates and others in the company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Spokeperson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share information with people outside their departments and companies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adapt themselves, their subordinates, and their units to change/ innovation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Disturbance Handler: </a:t>
            </a:r>
            <a:r>
              <a:rPr lang="en-US" dirty="0" smtClean="0"/>
              <a:t>respond to pressures and problems demand immediate attention and action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Resource Allocator: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set priorities and decide about use of resources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Negotiator: </a:t>
            </a:r>
            <a:r>
              <a:rPr lang="en-US" dirty="0" smtClean="0"/>
              <a:t>continual negotiate schedules, projects, goals, outcomes, resources, and employee raises in order to accomplish the goals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 = 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Technical Skills: </a:t>
            </a:r>
            <a:r>
              <a:rPr lang="en-US" dirty="0" smtClean="0"/>
              <a:t>job-specific knowledge and techniques needed to proficiently perform work tasks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ability to work well with other people both individually and in group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Conceptual Skills:</a:t>
            </a:r>
            <a:r>
              <a:rPr lang="en-US" dirty="0" smtClean="0"/>
              <a:t> ability to see the organization as a whole, understand the relationships among various subunits, visualize how the organization fits into its external environment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Skills Needed at Different Managerial Levels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Conceptual Skills</a:t>
              </a:r>
              <a:endParaRPr lang="th-TH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Technical Skills</a:t>
              </a:r>
              <a:endParaRPr lang="th-TH" sz="1600" b="1" dirty="0"/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600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Top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1933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Middle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2234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Low-Level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necessary to have </a:t>
            </a:r>
            <a:endParaRPr lang="th-T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deliberate arrangement of people to accomplish some specific purpose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กลุ่ม 6"/>
          <p:cNvGrpSpPr/>
          <p:nvPr/>
        </p:nvGrpSpPr>
        <p:grpSpPr>
          <a:xfrm>
            <a:off x="2143108" y="3786190"/>
            <a:ext cx="4357718" cy="1928826"/>
            <a:chOff x="2143108" y="3571876"/>
            <a:chExt cx="4357718" cy="1928826"/>
          </a:xfrm>
        </p:grpSpPr>
        <p:sp>
          <p:nvSpPr>
            <p:cNvPr id="4" name="วงรี 3"/>
            <p:cNvSpPr/>
            <p:nvPr/>
          </p:nvSpPr>
          <p:spPr>
            <a:xfrm>
              <a:off x="2143108" y="3571876"/>
              <a:ext cx="2357454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33CC"/>
                  </a:solidFill>
                </a:rPr>
                <a:t>Distinct Purpose</a:t>
              </a:r>
              <a:endParaRPr lang="th-TH" sz="2000" b="1" dirty="0">
                <a:solidFill>
                  <a:srgbClr val="0033CC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4143372" y="3571876"/>
              <a:ext cx="2357454" cy="1143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66FF33"/>
                  </a:solidFill>
                </a:rPr>
                <a:t>Deliberate Structure</a:t>
              </a:r>
              <a:endParaRPr lang="th-TH" sz="2000" b="1" dirty="0">
                <a:solidFill>
                  <a:srgbClr val="66FF33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143240" y="4357694"/>
              <a:ext cx="2357454" cy="1143008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</a:t>
              </a:r>
              <a:endParaRPr lang="th-TH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The universality of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reality that management is needed in all types, sizes, level, areas of organizations.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The reality of work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You will either manage or be managed in your future career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Planning and executing the </a:t>
            </a:r>
            <a:r>
              <a:rPr lang="en-US" dirty="0" smtClean="0">
                <a:solidFill>
                  <a:srgbClr val="66FF33"/>
                </a:solidFill>
              </a:rPr>
              <a:t>conception, pricing, promotion, and distribution of ideas, goods, and services</a:t>
            </a:r>
            <a:r>
              <a:rPr lang="en-US" dirty="0" smtClean="0"/>
              <a:t> to create exchanges that satisfy individual and organizational objectives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438661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Rewards and challenges of being a manager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554560"/>
          <a:ext cx="8676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Rewards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Challenges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Create work environment where org. members can work to the best of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their ability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Do hard work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Have opportunity to think creatively &amp; use imagination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May have duties that are more clerical than managerial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Help others find meaning &amp; fulfillment in work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Have to deal with a variety of personalities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Support,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coach, and nurture others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Often have to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deal with limited resources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Work with variety of people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Motivate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workers in chaotic and uncertain situations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Receive recognition &amp; status in org. and community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Blend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knowledge, skills, ambitions, and experiences of a diverse workgroup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Play a role in influencing org. outcomes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Success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depends on others’ work performance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Receive appropriate compensation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in form of salaries, bonuses, and stock options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Revenue, expenses, budget, financial records and financial statements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Extraction and cultivation </a:t>
            </a:r>
            <a:r>
              <a:rPr lang="en-US" dirty="0" smtClean="0"/>
              <a:t>(products are obtained from nature or grown using natural resources)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Processing</a:t>
            </a:r>
            <a:r>
              <a:rPr lang="en-US" dirty="0" smtClean="0"/>
              <a:t> (changing and improving the form of another product)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Manufacturing</a:t>
            </a:r>
            <a:r>
              <a:rPr lang="en-US" dirty="0" smtClean="0"/>
              <a:t> (combines raw materials and processes goods into                              finished products)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531" y="5167328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Human Resources</a:t>
            </a:r>
          </a:p>
          <a:p>
            <a:pPr lvl="1"/>
            <a:r>
              <a:rPr lang="en-US" dirty="0" smtClean="0"/>
              <a:t>People who work for a business/organization</a:t>
            </a:r>
          </a:p>
          <a:p>
            <a:pPr lvl="1"/>
            <a:r>
              <a:rPr lang="en-US" dirty="0" smtClean="0"/>
              <a:t>Involves in </a:t>
            </a:r>
            <a:r>
              <a:rPr lang="en-US" dirty="0" smtClean="0">
                <a:solidFill>
                  <a:srgbClr val="00FF00"/>
                </a:solidFill>
              </a:rPr>
              <a:t>planning &amp; staffing, performance management, compensation &amp; benefits, and employee relations 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500570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Manager = 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3582</TotalTime>
  <Words>1648</Words>
  <Application>Microsoft Office PowerPoint</Application>
  <PresentationFormat>On-screen Show (4:3)</PresentationFormat>
  <Paragraphs>259</Paragraphs>
  <Slides>50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Agency FB</vt:lpstr>
      <vt:lpstr>Arial</vt:lpstr>
      <vt:lpstr>Calibri</vt:lpstr>
      <vt:lpstr>Century Gothic</vt:lpstr>
      <vt:lpstr>Cordia New</vt:lpstr>
      <vt:lpstr>DilleniaUPC</vt:lpstr>
      <vt:lpstr>Verdana</vt:lpstr>
      <vt:lpstr>Wingdings</vt:lpstr>
      <vt:lpstr>Wingdings 2</vt:lpstr>
      <vt:lpstr>ชีวิตชีวา</vt:lpstr>
      <vt:lpstr>Introduction to Management and Organization</vt:lpstr>
      <vt:lpstr>Homework (Group) </vt:lpstr>
      <vt:lpstr>Functional Areas of Business</vt:lpstr>
      <vt:lpstr>Functional Area of Business</vt:lpstr>
      <vt:lpstr>Functional Area of Business</vt:lpstr>
      <vt:lpstr>Functional Area of Business</vt:lpstr>
      <vt:lpstr>Functional Area of Business</vt:lpstr>
      <vt:lpstr>Functional Area of Business</vt:lpstr>
      <vt:lpstr>Manager = ?</vt:lpstr>
      <vt:lpstr>Who managers are?</vt:lpstr>
      <vt:lpstr>How many level of managers can we classify?</vt:lpstr>
      <vt:lpstr>How to classify managers in organizations?</vt:lpstr>
      <vt:lpstr>I. Lowest Level of Management</vt:lpstr>
      <vt:lpstr>II. Middle Level of Management</vt:lpstr>
      <vt:lpstr>III. Upper Level of Management</vt:lpstr>
      <vt:lpstr>What is Management?</vt:lpstr>
      <vt:lpstr>2 Important Words for Management:  Efficiency and Effectiveness </vt:lpstr>
      <vt:lpstr>Efficiency and Effectiveness</vt:lpstr>
      <vt:lpstr>Or…</vt:lpstr>
      <vt:lpstr>Efficiency and Effectiveness</vt:lpstr>
      <vt:lpstr>Efficiency and Effectiveness in Management</vt:lpstr>
      <vt:lpstr>Management Functions</vt:lpstr>
      <vt:lpstr>1. PLANNING</vt:lpstr>
      <vt:lpstr>2. ORGANIZING</vt:lpstr>
      <vt:lpstr>3. LEADING</vt:lpstr>
      <vt:lpstr>4. CONTROLLING</vt:lpstr>
      <vt:lpstr>In-class Assignment 1  (Group work)</vt:lpstr>
      <vt:lpstr>Homework: “Master Manager” (Individual)</vt:lpstr>
      <vt:lpstr>Area of Management:</vt:lpstr>
      <vt:lpstr>Area of Management:</vt:lpstr>
      <vt:lpstr>Managers for 3 Types of Organizations</vt:lpstr>
      <vt:lpstr>Do managers manage differently for different types of organizations?</vt:lpstr>
      <vt:lpstr>Management for different types of organizations</vt:lpstr>
      <vt:lpstr>Management Roles</vt:lpstr>
      <vt:lpstr>Management Roles</vt:lpstr>
      <vt:lpstr>Mintzberg’s Managerial Roles</vt:lpstr>
      <vt:lpstr>Mintzberg groups managerial activities and roles as involving:</vt:lpstr>
      <vt:lpstr>1. Interpersonal Roles</vt:lpstr>
      <vt:lpstr>1. Interpersonal Roles (Cont)</vt:lpstr>
      <vt:lpstr>2. Informational Roles</vt:lpstr>
      <vt:lpstr>2. Informational Roles (Cont)</vt:lpstr>
      <vt:lpstr>3. Decisional Roles</vt:lpstr>
      <vt:lpstr>3. Decisional Roles (Cont)</vt:lpstr>
      <vt:lpstr>Management Skills = ?</vt:lpstr>
      <vt:lpstr>Management Skills</vt:lpstr>
      <vt:lpstr>Skills Needed at Different Managerial Levels</vt:lpstr>
      <vt:lpstr>What is an Organization?</vt:lpstr>
      <vt:lpstr>Why Study Management?</vt:lpstr>
      <vt:lpstr>Why Study Management?</vt:lpstr>
      <vt:lpstr>Why Study Management?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Irēna Silineviča</cp:lastModifiedBy>
  <cp:revision>206</cp:revision>
  <dcterms:created xsi:type="dcterms:W3CDTF">2009-09-15T21:19:52Z</dcterms:created>
  <dcterms:modified xsi:type="dcterms:W3CDTF">2021-03-22T08:37:15Z</dcterms:modified>
</cp:coreProperties>
</file>