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13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29" r:id="rId2"/>
    <p:sldId id="511" r:id="rId3"/>
    <p:sldId id="534" r:id="rId4"/>
    <p:sldId id="512" r:id="rId5"/>
    <p:sldId id="513" r:id="rId6"/>
    <p:sldId id="514" r:id="rId7"/>
    <p:sldId id="515" r:id="rId8"/>
    <p:sldId id="516" r:id="rId9"/>
    <p:sldId id="517" r:id="rId10"/>
    <p:sldId id="518" r:id="rId11"/>
    <p:sldId id="519" r:id="rId12"/>
    <p:sldId id="520" r:id="rId13"/>
    <p:sldId id="523" r:id="rId14"/>
    <p:sldId id="524" r:id="rId15"/>
    <p:sldId id="526" r:id="rId16"/>
    <p:sldId id="527" r:id="rId17"/>
    <p:sldId id="529" r:id="rId18"/>
    <p:sldId id="530" r:id="rId19"/>
  </p:sldIdLst>
  <p:sldSz cx="9144000" cy="6858000" type="screen4x3"/>
  <p:notesSz cx="9872663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0" name="Author" initials="A" lastIdx="0" clrIdx="1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 autoAdjust="0"/>
    <p:restoredTop sz="89329" autoAdjust="0"/>
  </p:normalViewPr>
  <p:slideViewPr>
    <p:cSldViewPr>
      <p:cViewPr varScale="1">
        <p:scale>
          <a:sx n="101" d="100"/>
          <a:sy n="101" d="100"/>
        </p:scale>
        <p:origin x="252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7" y="3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4A669A81-0E33-4589-B282-F0D79172417E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56614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7" y="6456614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8BABD91B-942F-46B0-AE63-8642CF4A15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8704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2227" y="3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F9DCA7DD-C6A2-4CDD-97B6-287CC07D788F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38500" y="509588"/>
            <a:ext cx="3395663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1" tIns="45341" rIns="90681" bIns="4534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267" y="3228898"/>
            <a:ext cx="7898130" cy="3058954"/>
          </a:xfrm>
          <a:prstGeom prst="rect">
            <a:avLst/>
          </a:prstGeom>
        </p:spPr>
        <p:txBody>
          <a:bodyPr vert="horz" lIns="90681" tIns="45341" rIns="90681" bIns="4534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56614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2227" y="6456614"/>
            <a:ext cx="4278154" cy="33988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E9986DA5-B430-47D2-99C1-B4FA106DCF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3241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01872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A80627-1DC8-2B73-9DA3-8143999012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C55FC2-BAE4-5D75-8C09-3C0CD38EBA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EF81370-8474-6856-95BB-C49CFFDC80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4B0BF-FA1F-65DC-7D90-877B5E6FCD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5691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8C1703-65B4-97EA-9974-3B0CD04A9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A4EA677-8C19-8526-7EF1-336821B0E9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6D24F58-5108-2331-694D-CD97931688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B03F34-9E53-3726-03B8-129D3CF607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229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7E49BE-D55A-F126-4E97-7D593CF650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675ED53-1F7D-1737-6031-502DF13147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0EAF638-D025-5C03-E9CE-7A51C8B23D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10B4FC-782A-D295-89FF-DD52DAA20F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1197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A7558F-5A68-1488-97CE-329B2DDE5D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72E98AA-6124-44F3-AD35-EC763F7BC5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BCBF5F3-063E-2893-75FD-ACA07C5E95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DC26C-86E6-0B40-9F79-60D8BF9A62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5713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8102EA-E05F-8D9B-7C98-E9087B216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CC87AA5-32CC-3C75-9FDF-2771A5183B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9EBBDB-520B-E933-31BC-D9F18DCE02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8302EF-4961-3478-5F1A-DD18C70BFC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7044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1AD706-3637-4FF3-5B7C-019B5B5E5D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01BEB1-EDD2-83F6-A808-CC48D1FD0D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32035DC-A57A-CC88-3411-97EE4C2547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7ABB91-B001-3713-7356-1ADC8EFA36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3619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BDD9EB-BFE3-5564-4361-03C6FDBD0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E5CEB98-4972-D5EE-8598-28299B9FD6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07B9788-9514-EAF9-1800-0BD9FF0CED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ECABC-1EC3-4C27-B8CF-D5A422C4E1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5883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D5384F-A860-109C-2411-FE27181C51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53F7205-7662-36A9-E615-810272C660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B4C1FD4-0427-B930-91A6-7B3D15D1B6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83C5B9-D854-5B2F-4435-6F45970069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4395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C08E1A-596D-B8E5-9FD2-81B5F5B34D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62C98FA-6325-2707-59A1-5F07ED40AF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C2BB6D-1FAB-81F4-B3A6-1D203F32FA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42088-9481-62B5-0352-551CF5484F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720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08E8F1-CBA6-415D-D0B5-7DB86DE66C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78842A5-7705-3114-E005-68DB0E21CC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FD6754-C536-3388-BD6C-B4A4618A0D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BD5CAA-A91C-B699-D0C6-B8183F7360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095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9FDCC4-A6B9-17C5-FF66-22970ED67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1A64BA7-8AE9-9CE3-3B45-2B497BAAFA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38F05F9-7BCE-80BE-CBFD-9B976D67EF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09ACB3-9349-2015-C705-423BEB4996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909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96A82-486F-FE96-8A02-EAE063B9C1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283B612-6846-B641-F94A-9BCD2099B4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61DC3A-8F04-9B5F-C805-8F625E3043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2E9A09-6D90-9E42-8E38-A73111BF0F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330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BFDB02-6E80-26CD-19F3-4DE06A8F21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92A8E1F-2807-22E0-806B-4E862A69FB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055E90A-D07A-361F-614D-0D5E259477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9E536-7615-216E-70A1-FD8C0DF58F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87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061016-FC2E-D853-1114-B25111E7B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C0BB1FC-5891-B93D-2C73-8AAD968107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7E337F-C9D0-0B9D-0C94-BC3088BD25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6A1E0E-39AE-88EA-C9D4-573EBC1E22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354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EB819D-2BD0-32A3-1FA7-F754F5BF5C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0DE4914-FBF9-2B28-7A4A-123481A982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11B049-6B99-F920-5790-56418158ED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12E3EA-42C7-A09C-52B0-FDCC3D4D31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904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418F07-DA36-71C9-55FB-5BBB57F5F4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FF285BA-AB5F-2F05-2842-672326076E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6356E9-40D9-25B7-789D-014C4270C7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8CA86-C2A9-89F4-6C8D-949608CC80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4909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37CB1C-571C-816D-A6D3-77B67BCF8E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DE82576-FE91-FB61-0E20-3476C2581E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14A1516-C8C5-C876-49FD-1737B27B87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AB60F2-44EE-92FF-809D-2A7436841B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86DA5-B430-47D2-99C1-B4FA106DCFE1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068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62D1-ED0D-4FCA-BA1A-A1D82258B699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31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A7C5-6E4C-4D7F-96B4-81398638B5FC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62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4176-BAB1-47A6-85E2-6BFDD80E0193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92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7257-3558-4AF0-AA8B-214C734CA89A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05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BDF9-0516-4B77-B088-D840AB5DA329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616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0B292-C0AC-4E80-B6CB-F8B388CFBB77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990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45C3-4168-426C-BFC2-B8DB5BF54B08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17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C392-A43B-41E8-AB4B-2CD0F7D2383C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713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8F34-1A7C-4565-ACA3-92E4B145FE1C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12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1653-A279-41ED-93DB-FFE0AE9DF805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84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2C0C-459A-461F-9579-67B074B7AA1D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71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6704A-D409-4415-B19F-5CE1CF4310BE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TNT – Lesson 5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E9AD2-DEE8-4C2C-B048-0E3775CA5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78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80920" cy="1872208"/>
          </a:xfrm>
        </p:spPr>
        <p:txBody>
          <a:bodyPr>
            <a:noAutofit/>
          </a:bodyPr>
          <a:lstStyle/>
          <a:p>
            <a:r>
              <a:rPr lang="en-US" altLang="ja-JP" sz="2800" b="1" dirty="0">
                <a:solidFill>
                  <a:srgbClr val="002060"/>
                </a:solidFill>
              </a:rPr>
              <a:t>Freight and Passengers Transportation</a:t>
            </a:r>
            <a:br>
              <a:rPr lang="en-US" altLang="ja-JP" sz="2800" dirty="0">
                <a:solidFill>
                  <a:srgbClr val="002060"/>
                </a:solidFill>
              </a:rPr>
            </a:br>
            <a:br>
              <a:rPr lang="en-US" altLang="ja-JP" sz="2800" i="1" dirty="0"/>
            </a:br>
            <a:endParaRPr kumimoji="1" lang="ja-JP" alt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1580" y="2420888"/>
            <a:ext cx="7560840" cy="2088232"/>
          </a:xfrm>
        </p:spPr>
        <p:txBody>
          <a:bodyPr>
            <a:noAutofit/>
          </a:bodyPr>
          <a:lstStyle/>
          <a:p>
            <a:r>
              <a:rPr lang="en-US" altLang="ja-JP" sz="2800" dirty="0">
                <a:solidFill>
                  <a:srgbClr val="C00000"/>
                </a:solidFill>
              </a:rPr>
              <a:t>Meeting #2</a:t>
            </a:r>
          </a:p>
          <a:p>
            <a:r>
              <a:rPr lang="en-GB" altLang="ja-JP" sz="4800" dirty="0">
                <a:solidFill>
                  <a:srgbClr val="002060"/>
                </a:solidFill>
              </a:rPr>
              <a:t> </a:t>
            </a:r>
            <a:r>
              <a:rPr lang="en-US" altLang="ja-JP" sz="4800">
                <a:solidFill>
                  <a:srgbClr val="002060"/>
                </a:solidFill>
              </a:rPr>
              <a:t> Regulation </a:t>
            </a:r>
            <a:r>
              <a:rPr lang="en-US" altLang="ja-JP" sz="4800" dirty="0">
                <a:solidFill>
                  <a:srgbClr val="002060"/>
                </a:solidFill>
              </a:rPr>
              <a:t>of transportation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467544" y="4318139"/>
            <a:ext cx="8136904" cy="17751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1800" dirty="0">
              <a:solidFill>
                <a:srgbClr val="00206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786582"/>
              </p:ext>
            </p:extLst>
          </p:nvPr>
        </p:nvGraphicFramePr>
        <p:xfrm>
          <a:off x="899592" y="5013176"/>
          <a:ext cx="6912768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3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800" i="1" u="none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altLang="ja-JP" sz="2800" u="none" dirty="0">
                          <a:solidFill>
                            <a:srgbClr val="C00000"/>
                          </a:solidFill>
                        </a:rPr>
                        <a:t>Lecturer:</a:t>
                      </a:r>
                      <a:endParaRPr kumimoji="1" lang="ja-JP" altLang="en-US" sz="2800" u="non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800" u="none" dirty="0"/>
                        <a:t>Ph.D. </a:t>
                      </a:r>
                      <a:r>
                        <a:rPr lang="en-US" altLang="ja-JP" sz="2800" u="none" dirty="0" err="1"/>
                        <a:t>ing</a:t>
                      </a:r>
                      <a:r>
                        <a:rPr lang="en-US" altLang="ja-JP" sz="2800" u="none" dirty="0"/>
                        <a:t>. Aleksandrs </a:t>
                      </a:r>
                      <a:r>
                        <a:rPr lang="en-US" altLang="ja-JP" sz="2800" u="none" dirty="0" err="1"/>
                        <a:t>Kotlars</a:t>
                      </a:r>
                      <a:endParaRPr lang="en-US" altLang="ja-JP" sz="2800" u="none" dirty="0"/>
                    </a:p>
                    <a:p>
                      <a:endParaRPr kumimoji="1" lang="ja-JP" altLang="en-US" sz="2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082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93EB04-8DA7-33A1-A64C-272A4E4B13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A5D6BD6A-601B-963C-FECD-18B7C6B20602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Dangerous goods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21DB21-02EF-E9B3-EFA0-7210BDC51CBE}"/>
              </a:ext>
            </a:extLst>
          </p:cNvPr>
          <p:cNvSpPr txBox="1"/>
          <p:nvPr/>
        </p:nvSpPr>
        <p:spPr>
          <a:xfrm>
            <a:off x="323528" y="836712"/>
            <a:ext cx="8496944" cy="4619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Packaging Standards for Dangerous Goods: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Must be packaged according to international standards to prevent leaks, damage, or accidents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Types: Drums, tanks, box containers that comply with ADR standards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Testing: Packaging must pass impact, pressure, heat, and leakage tests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Labeling and Marking: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All hazardous materials must be labeled with internationally recognized symbols (e.g., flammable, toxic, corrosive)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Vehicle Marking: Vehicles carrying dangerous goods must have warning signs (orange plates) indicating the hazard</a:t>
            </a:r>
          </a:p>
        </p:txBody>
      </p:sp>
    </p:spTree>
    <p:extLst>
      <p:ext uri="{BB962C8B-B14F-4D97-AF65-F5344CB8AC3E}">
        <p14:creationId xmlns:p14="http://schemas.microsoft.com/office/powerpoint/2010/main" val="3789713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5E1BD0-F466-50E7-B4BE-F2937787FB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5ED85C02-B504-A557-C112-413580179255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Dangerous goods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08580B-59A4-52FD-A5F7-DF3F70A31C76}"/>
              </a:ext>
            </a:extLst>
          </p:cNvPr>
          <p:cNvSpPr txBox="1"/>
          <p:nvPr/>
        </p:nvSpPr>
        <p:spPr>
          <a:xfrm>
            <a:off x="323528" y="836712"/>
            <a:ext cx="8496944" cy="5224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/>
              <a:t>ADR-Compliant Vehicle Equipment: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Must be equipped with safety equipment like fire extinguishers, protective barriers, and gas detectors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Tank Requirements: Tanks must meet specific structural requirements to prevent leaks or explosions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Technical Compliance: Vehicles undergo regular technical inspections to ensure ADR compliance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Loading and Unloading: Special safety measures must be followed to prevent hazardous spills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1600" b="1" dirty="0"/>
              <a:t>Driver Training and Certification: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Drivers transporting dangerous goods must receive special training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Must obtain an ADR driver’s certificate demonstrating their understanding of risks and safety procedures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Knowledge of ADR regulations, emergency response, and proper use of safety equipment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Emergency Drills: Practical exercises in emergency situations and correct use of equipment</a:t>
            </a:r>
          </a:p>
        </p:txBody>
      </p:sp>
    </p:spTree>
    <p:extLst>
      <p:ext uri="{BB962C8B-B14F-4D97-AF65-F5344CB8AC3E}">
        <p14:creationId xmlns:p14="http://schemas.microsoft.com/office/powerpoint/2010/main" val="3097561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6F84B2-1987-5758-BC45-1E643F77C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A155C80E-5074-0DA9-307F-5C97C903038D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Dangerous goods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3F45D8-A9E8-9FB0-74B3-773B44177062}"/>
              </a:ext>
            </a:extLst>
          </p:cNvPr>
          <p:cNvSpPr txBox="1"/>
          <p:nvPr/>
        </p:nvSpPr>
        <p:spPr>
          <a:xfrm>
            <a:off x="323528" y="836712"/>
            <a:ext cx="8496944" cy="5545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700" b="1" dirty="0"/>
              <a:t>ADR Documents: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Dangerous Goods Declaration: Includes classification, quantity, and transport conditions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Safety Data Sheet (SDS/MSDS): Provides information on material properties, risks, and safety measures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Vehicle Approval Certificate: Certifies that the vehicle meets ADR requirements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00" dirty="0"/>
          </a:p>
          <a:p>
            <a:pPr>
              <a:lnSpc>
                <a:spcPct val="150000"/>
              </a:lnSpc>
            </a:pPr>
            <a:r>
              <a:rPr lang="en-US" sz="1700" b="1" dirty="0"/>
              <a:t>ADR Limited Quantity (LQ) Regulations: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Rules for transporting small amounts of dangerous substances with fewer restrictions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Aim to simplify transport by reducing documentation and special requirements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Easier Planning: Faster, simpler logistics for small quantities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00" dirty="0"/>
          </a:p>
          <a:p>
            <a:pPr>
              <a:lnSpc>
                <a:spcPct val="150000"/>
              </a:lnSpc>
            </a:pPr>
            <a:r>
              <a:rPr lang="en-US" sz="1700" b="1" dirty="0"/>
              <a:t>Packaging Requirements for LQ: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Packaged in secure containers that withstand transport conditions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External packaging for additional protection</a:t>
            </a:r>
          </a:p>
        </p:txBody>
      </p:sp>
    </p:spTree>
    <p:extLst>
      <p:ext uri="{BB962C8B-B14F-4D97-AF65-F5344CB8AC3E}">
        <p14:creationId xmlns:p14="http://schemas.microsoft.com/office/powerpoint/2010/main" val="1202908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112D48-D495-411F-4344-DF94428E42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F58D195D-B4CF-DE34-D0B8-BEF57A992BDC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TAPA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CA9EED-0D5F-0295-E4C8-CA8D218344F0}"/>
              </a:ext>
            </a:extLst>
          </p:cNvPr>
          <p:cNvSpPr txBox="1"/>
          <p:nvPr/>
        </p:nvSpPr>
        <p:spPr>
          <a:xfrm>
            <a:off x="323528" y="836712"/>
            <a:ext cx="8496944" cy="5963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/>
              <a:t>Transported Asset Protection Association (TAPA) Standards</a:t>
            </a:r>
          </a:p>
          <a:p>
            <a:pPr>
              <a:lnSpc>
                <a:spcPct val="150000"/>
              </a:lnSpc>
            </a:pPr>
            <a:r>
              <a:rPr lang="en-US" sz="1600" b="1" dirty="0"/>
              <a:t>Purpose: </a:t>
            </a:r>
            <a:r>
              <a:rPr lang="en-US" sz="1600" dirty="0"/>
              <a:t>Enhance asset security during transport, reduce theft, and protect high-value goods</a:t>
            </a:r>
          </a:p>
          <a:p>
            <a:pPr>
              <a:lnSpc>
                <a:spcPct val="150000"/>
              </a:lnSpc>
            </a:pPr>
            <a:endParaRPr lang="en-US" sz="1600" b="1" dirty="0"/>
          </a:p>
          <a:p>
            <a:pPr>
              <a:lnSpc>
                <a:spcPct val="150000"/>
              </a:lnSpc>
            </a:pPr>
            <a:r>
              <a:rPr lang="en-US" sz="1600" b="1" dirty="0"/>
              <a:t>Facility Security Requirements (FSR): </a:t>
            </a:r>
          </a:p>
          <a:p>
            <a:pPr>
              <a:lnSpc>
                <a:spcPct val="150000"/>
              </a:lnSpc>
            </a:pPr>
            <a:r>
              <a:rPr lang="en-US" sz="1600" b="1" dirty="0"/>
              <a:t>Standards for warehouse and distribution center security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Perimeter Security: Prevent unauthorized access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Access Control: Regulate entry to cargo areas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CCTV Surveillance: Monitoring in critical areas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Tracking Systems: Monitoring goods from loading to delivery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1600" b="1" dirty="0"/>
              <a:t>Truck Security Requirements (TSR):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Vehicle Security: Equipped with anti-theft systems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Route Planning and Monitoring: Real-time vehicle tracking to prevent hijackings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Driver Training: On security and emergency response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Cargo Sealing: Proper sealing to prevent unauthorized access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TSR Levels: Three security levels depending on cargo value and theft risk</a:t>
            </a:r>
          </a:p>
        </p:txBody>
      </p:sp>
    </p:spTree>
    <p:extLst>
      <p:ext uri="{BB962C8B-B14F-4D97-AF65-F5344CB8AC3E}">
        <p14:creationId xmlns:p14="http://schemas.microsoft.com/office/powerpoint/2010/main" val="1229425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2FE925-F97E-482F-BF92-285F9EDC8A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09B48EA4-9D42-5E87-F93D-39AB579A3FDA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TAPA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8B273C-19D2-92A6-7E23-D3D6D0C29454}"/>
              </a:ext>
            </a:extLst>
          </p:cNvPr>
          <p:cNvSpPr txBox="1"/>
          <p:nvPr/>
        </p:nvSpPr>
        <p:spPr>
          <a:xfrm>
            <a:off x="323528" y="836712"/>
            <a:ext cx="8496944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Advantages of TAPA Standards: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Improved Security: Reduces theft and damage risk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Customer Trust: Increases with TAPA certification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Cost Reduction: Fewer losses and lower insurance costs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Compliance with Global Standards: Ensures global logistics compatibility</a:t>
            </a:r>
          </a:p>
        </p:txBody>
      </p:sp>
    </p:spTree>
    <p:extLst>
      <p:ext uri="{BB962C8B-B14F-4D97-AF65-F5344CB8AC3E}">
        <p14:creationId xmlns:p14="http://schemas.microsoft.com/office/powerpoint/2010/main" val="745876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BA195A-0690-9CB0-6436-9DA794910A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777459B5-4A27-DF04-CC41-6D4514857685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SQAS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11A13E-6D02-4945-14BF-A1EEFA46E200}"/>
              </a:ext>
            </a:extLst>
          </p:cNvPr>
          <p:cNvSpPr txBox="1"/>
          <p:nvPr/>
        </p:nvSpPr>
        <p:spPr>
          <a:xfrm>
            <a:off x="323528" y="836712"/>
            <a:ext cx="8496944" cy="337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Safety &amp; Quality Assessment for Sustainability (SQAS)</a:t>
            </a:r>
          </a:p>
          <a:p>
            <a:pPr>
              <a:lnSpc>
                <a:spcPct val="150000"/>
              </a:lnSpc>
            </a:pPr>
            <a:r>
              <a:rPr lang="en-US" dirty="0"/>
              <a:t>Developed by CEFIC (European Chemical Industry Council) for evaluating logistics and chemical industry safety, quality, and sustainability.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Comprehensive assessment of safety, health, environmental impact, and quality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Promotes continuous improvement culture in logistics and chemical sectors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SQAS is an audit-based system providing data for operational improvement, not certification</a:t>
            </a:r>
          </a:p>
        </p:txBody>
      </p:sp>
    </p:spTree>
    <p:extLst>
      <p:ext uri="{BB962C8B-B14F-4D97-AF65-F5344CB8AC3E}">
        <p14:creationId xmlns:p14="http://schemas.microsoft.com/office/powerpoint/2010/main" val="987603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FF6384-62F2-EEFE-0714-A9FB6B44B9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19DF6988-7D8B-E179-F6B3-98B33540855B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SQAS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117B6C-668A-FC73-F112-551D72C256AA}"/>
              </a:ext>
            </a:extLst>
          </p:cNvPr>
          <p:cNvSpPr txBox="1"/>
          <p:nvPr/>
        </p:nvSpPr>
        <p:spPr>
          <a:xfrm>
            <a:off x="323528" y="836712"/>
            <a:ext cx="8496944" cy="5035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Assessment Criteria: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Safety: Compliance with safety requirements for handling chemicals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Quality: Efficiency and customer service in logistics processes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Environmental Protection: Emissions reduction and energy efficiency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Sustainability: Compliance with social responsibility and environmental measures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Benefits: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Identifies areas for improvement in safety, quality, and sustainability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Demonstrates commitment to high standards, enhancing client trust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i="1" dirty="0"/>
              <a:t>Better Risk Management: </a:t>
            </a:r>
            <a:r>
              <a:rPr lang="en-US" dirty="0"/>
              <a:t>Especially for hazardous goods and environmental sustainability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Ensures compliance with international standards, critical for handling chemicals</a:t>
            </a:r>
          </a:p>
        </p:txBody>
      </p:sp>
    </p:spTree>
    <p:extLst>
      <p:ext uri="{BB962C8B-B14F-4D97-AF65-F5344CB8AC3E}">
        <p14:creationId xmlns:p14="http://schemas.microsoft.com/office/powerpoint/2010/main" val="3676877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B56A8A-9BC0-03BF-67EC-4BC667025D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2B300C9F-F6B7-98AA-7F02-85BA5A8725E1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GDP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4F346C-C73F-7629-4723-4EBC2D7725AC}"/>
              </a:ext>
            </a:extLst>
          </p:cNvPr>
          <p:cNvSpPr txBox="1"/>
          <p:nvPr/>
        </p:nvSpPr>
        <p:spPr>
          <a:xfrm>
            <a:off x="323528" y="836712"/>
            <a:ext cx="8496944" cy="4619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Good Distribution Practice (GDP)</a:t>
            </a:r>
          </a:p>
          <a:p>
            <a:pPr>
              <a:lnSpc>
                <a:spcPct val="150000"/>
              </a:lnSpc>
            </a:pPr>
            <a:r>
              <a:rPr lang="en-US" dirty="0"/>
              <a:t>Quality standard for pharmaceutical distribution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Objective: Maintain medicine quality and ensure traceability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Prevents contamination, counterfeiting, and ensures lawful distribution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Key Principles: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Traceability: Track every product from manufacturer to consumer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Temperature Control: Critical for sensitive medicines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Documentation: Full transparency across the supply chain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Staff Training: On GDP standards and practices</a:t>
            </a:r>
          </a:p>
        </p:txBody>
      </p:sp>
    </p:spTree>
    <p:extLst>
      <p:ext uri="{BB962C8B-B14F-4D97-AF65-F5344CB8AC3E}">
        <p14:creationId xmlns:p14="http://schemas.microsoft.com/office/powerpoint/2010/main" val="1398672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B64C69-E9EC-F69F-3E79-870B16E9DD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CA16BB6A-F604-5811-CC96-744E438F36CC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GDP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11F6A7-433F-AC89-1812-65E23371A395}"/>
              </a:ext>
            </a:extLst>
          </p:cNvPr>
          <p:cNvSpPr txBox="1"/>
          <p:nvPr/>
        </p:nvSpPr>
        <p:spPr>
          <a:xfrm>
            <a:off x="323528" y="836712"/>
            <a:ext cx="8496944" cy="4619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Benefits for Logistics Providers: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Quality Assurance: Preserves medicine quality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Regulatory Compliance: Avoid fines, ensure compliance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Reputation: Trusted by pharmaceutical companies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Reduced Losses: Proper storage minimizes damage or returns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Implementation Requirements: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Facilities &amp; Equipment: Temperature-controlled warehouses and vehicles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Quality Management Systems: Evaluate risks and maintain standards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Audits: Regular internal and external checks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Product Safety &amp; Traceability: Ensure secure and traceable distribution</a:t>
            </a:r>
          </a:p>
        </p:txBody>
      </p:sp>
    </p:spTree>
    <p:extLst>
      <p:ext uri="{BB962C8B-B14F-4D97-AF65-F5344CB8AC3E}">
        <p14:creationId xmlns:p14="http://schemas.microsoft.com/office/powerpoint/2010/main" val="3114690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6335EB-D94E-ED2C-1244-8DAF5DE17A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00279C06-F30C-3A57-9295-D248439C6041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Today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589228-DD38-3529-AEFD-8F754541239E}"/>
              </a:ext>
            </a:extLst>
          </p:cNvPr>
          <p:cNvSpPr txBox="1"/>
          <p:nvPr/>
        </p:nvSpPr>
        <p:spPr>
          <a:xfrm>
            <a:off x="323528" y="836712"/>
            <a:ext cx="8496944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Overview of regulation in freight transportation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Practical group task</a:t>
            </a:r>
          </a:p>
        </p:txBody>
      </p:sp>
    </p:spTree>
    <p:extLst>
      <p:ext uri="{BB962C8B-B14F-4D97-AF65-F5344CB8AC3E}">
        <p14:creationId xmlns:p14="http://schemas.microsoft.com/office/powerpoint/2010/main" val="52865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933463-DD17-ABBA-95BC-E8115B761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7E56BA7E-7753-2ECD-5246-B9B216141854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General view on regulation in freight transport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CDD60D-815C-6130-C22A-2B6F007F69D4}"/>
              </a:ext>
            </a:extLst>
          </p:cNvPr>
          <p:cNvSpPr txBox="1"/>
          <p:nvPr/>
        </p:nvSpPr>
        <p:spPr>
          <a:xfrm>
            <a:off x="323528" y="836712"/>
            <a:ext cx="8496944" cy="5450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Regulations that govern the movement, handling, and storage of goods in the SC.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Who is affected?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Logistics service providers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Freight forwarders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Shippers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Carriers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And others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Why is it important?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Ensures operational consistency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Reduces risks in international trade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Promotes responsible environmental practices</a:t>
            </a:r>
          </a:p>
        </p:txBody>
      </p:sp>
    </p:spTree>
    <p:extLst>
      <p:ext uri="{BB962C8B-B14F-4D97-AF65-F5344CB8AC3E}">
        <p14:creationId xmlns:p14="http://schemas.microsoft.com/office/powerpoint/2010/main" val="3523044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13BF94-CA08-ACAB-781B-978DA3F9A5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D8322DAB-24CD-F1F4-0A22-2CC73FBCF909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General view on regulation in freight transport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75B82F-68C7-7250-275C-8728CF9671CA}"/>
              </a:ext>
            </a:extLst>
          </p:cNvPr>
          <p:cNvSpPr txBox="1"/>
          <p:nvPr/>
        </p:nvSpPr>
        <p:spPr>
          <a:xfrm>
            <a:off x="323528" y="836712"/>
            <a:ext cx="8496944" cy="5866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International vs. Local Regulations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International Conventions (e.g., CMR, TIR, ADR)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National Transport Laws (e.g., EU regulations)</a:t>
            </a:r>
          </a:p>
          <a:p>
            <a:pPr>
              <a:lnSpc>
                <a:spcPct val="150000"/>
              </a:lnSpc>
            </a:pPr>
            <a:r>
              <a:rPr lang="en-US" b="1" dirty="0"/>
              <a:t>Regulation Categories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Safety Regulations (transport of dangerous goods)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Environmental Regulations (emission control)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Quality Standards (ISO, GDP)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Commercial Relationships (Incoterms)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Customs (TIR)</a:t>
            </a:r>
          </a:p>
          <a:p>
            <a:pPr>
              <a:lnSpc>
                <a:spcPct val="150000"/>
              </a:lnSpc>
            </a:pPr>
            <a:r>
              <a:rPr lang="en-US" b="1" dirty="0"/>
              <a:t>Main Areas of Impact in Logistics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Documentation: Standardized waybills, invoices, and bills of lading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Customs and Border Control: Ensuring compliance with international trade laws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Operational Efficiency: Understanding regulations helps avoid delays, fines, and penalties</a:t>
            </a:r>
          </a:p>
        </p:txBody>
      </p:sp>
    </p:spTree>
    <p:extLst>
      <p:ext uri="{BB962C8B-B14F-4D97-AF65-F5344CB8AC3E}">
        <p14:creationId xmlns:p14="http://schemas.microsoft.com/office/powerpoint/2010/main" val="143608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BDCB4-7400-5A6F-4E9E-B61CE75277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E728BA43-D978-C79E-D89F-8D6746689612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General view on regulation in freight transport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pic>
        <p:nvPicPr>
          <p:cNvPr id="3" name="Picture 2" descr="INCOTERMS 2020">
            <a:extLst>
              <a:ext uri="{FF2B5EF4-FFF2-40B4-BE49-F238E27FC236}">
                <a16:creationId xmlns:a16="http://schemas.microsoft.com/office/drawing/2014/main" id="{9EC99E0B-32F7-0C81-B08D-5C6F84421A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28800"/>
            <a:ext cx="3377701" cy="930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ome – TAPA EMEA">
            <a:extLst>
              <a:ext uri="{FF2B5EF4-FFF2-40B4-BE49-F238E27FC236}">
                <a16:creationId xmlns:a16="http://schemas.microsoft.com/office/drawing/2014/main" id="{3C1015A0-7775-11F3-1DFF-4B2688F2B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989" y="1601434"/>
            <a:ext cx="2892910" cy="755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ighest quality in commercial goods transport – LTE group">
            <a:extLst>
              <a:ext uri="{FF2B5EF4-FFF2-40B4-BE49-F238E27FC236}">
                <a16:creationId xmlns:a16="http://schemas.microsoft.com/office/drawing/2014/main" id="{96FD9C58-F136-FE15-5280-93325757C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457" y="2837978"/>
            <a:ext cx="3763852" cy="196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NAEKO obtains GDP certification for all Group companies - Naeko">
            <a:extLst>
              <a:ext uri="{FF2B5EF4-FFF2-40B4-BE49-F238E27FC236}">
                <a16:creationId xmlns:a16="http://schemas.microsoft.com/office/drawing/2014/main" id="{284E092B-CB14-8132-6BC8-052001213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425" y="2837978"/>
            <a:ext cx="1374037" cy="1817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FIATA Logo PNG Vector (AI) Free Download">
            <a:extLst>
              <a:ext uri="{FF2B5EF4-FFF2-40B4-BE49-F238E27FC236}">
                <a16:creationId xmlns:a16="http://schemas.microsoft.com/office/drawing/2014/main" id="{FF5BA147-8724-4FF5-13AE-EA36E9446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52" y="2911102"/>
            <a:ext cx="2032930" cy="18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 descr="Lamps in accordance with ADR requirements: WAS automotive lamps manufacturer">
            <a:extLst>
              <a:ext uri="{FF2B5EF4-FFF2-40B4-BE49-F238E27FC236}">
                <a16:creationId xmlns:a16="http://schemas.microsoft.com/office/drawing/2014/main" id="{B2771E41-A815-084E-2AB7-1EFEA1D10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040" y="2905269"/>
            <a:ext cx="1664886" cy="1664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007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8C579-76EC-A14D-4F5E-D78EA95047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84D0867D-C244-642D-7639-C89E43BA8C2D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FIATA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414B48-8333-8C73-85B0-A2EC5C80B5DA}"/>
              </a:ext>
            </a:extLst>
          </p:cNvPr>
          <p:cNvSpPr txBox="1"/>
          <p:nvPr/>
        </p:nvSpPr>
        <p:spPr>
          <a:xfrm>
            <a:off x="323528" y="836712"/>
            <a:ext cx="8496944" cy="5450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Established to represent freight forwarders and set industry standards.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Role in Logistics: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Sets standards for freight and forwarding documents (multimodal transport).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Provides unified rules for international logistics.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Objectives: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Promote good practices in forwarding and logistics.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Help harmonize global logistics standards and regulations.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Benefits of FIATA Regulations: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FIATA documents are internationally accepted and recognized in the trade and logistics sectors.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Provide clear rules on responsibilities between carriers, forwarders, and shippers.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Unified documentation reduces misunderstandings across transport modes.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Facilitates international shipments and improves communication among parties.</a:t>
            </a:r>
          </a:p>
        </p:txBody>
      </p:sp>
    </p:spTree>
    <p:extLst>
      <p:ext uri="{BB962C8B-B14F-4D97-AF65-F5344CB8AC3E}">
        <p14:creationId xmlns:p14="http://schemas.microsoft.com/office/powerpoint/2010/main" val="3471409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58DE61-9825-E8EC-26B2-688A0B8AD7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54314AAC-00C7-07F4-0C03-9B6046894C41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FIATA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62740A-FF95-7ABA-0652-7DC40B782663}"/>
              </a:ext>
            </a:extLst>
          </p:cNvPr>
          <p:cNvSpPr txBox="1"/>
          <p:nvPr/>
        </p:nvSpPr>
        <p:spPr>
          <a:xfrm>
            <a:off x="323528" y="836712"/>
            <a:ext cx="8496944" cy="337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FIATA Documents: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i="1" dirty="0"/>
              <a:t>FIATA Multimodal Transport Bill of Lading (FBL): </a:t>
            </a:r>
            <a:r>
              <a:rPr lang="en-US" dirty="0"/>
              <a:t>Combines multiple transport modes in one document, serves as a title and responsibility holder.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i="1" dirty="0"/>
              <a:t>FIATA Forwarder’s Certificate of Receipt (FCR): </a:t>
            </a:r>
            <a:r>
              <a:rPr lang="en-US" dirty="0"/>
              <a:t>Confirms receipt of goods by the forwarder, responsible for delivery.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i="1" dirty="0"/>
              <a:t>FIATA Warehouse Receipt: </a:t>
            </a:r>
            <a:r>
              <a:rPr lang="en-US" dirty="0"/>
              <a:t>Confirms goods are stored and under the operator’s control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i="1" dirty="0"/>
              <a:t>FIATA Combined Transport Documents: </a:t>
            </a:r>
            <a:r>
              <a:rPr lang="en-US" dirty="0"/>
              <a:t>Provides unified documentation for multimodal transport.</a:t>
            </a:r>
          </a:p>
        </p:txBody>
      </p:sp>
    </p:spTree>
    <p:extLst>
      <p:ext uri="{BB962C8B-B14F-4D97-AF65-F5344CB8AC3E}">
        <p14:creationId xmlns:p14="http://schemas.microsoft.com/office/powerpoint/2010/main" val="4102088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0FE0FE-8D13-4D83-7F31-3196BC9245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6FD86E0B-B5CA-C6DE-0BAE-80AC55BFD191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Dangerous goods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C60DE7-1839-9BC0-2E9A-9750E48C1721}"/>
              </a:ext>
            </a:extLst>
          </p:cNvPr>
          <p:cNvSpPr txBox="1"/>
          <p:nvPr/>
        </p:nvSpPr>
        <p:spPr>
          <a:xfrm>
            <a:off x="323528" y="836712"/>
            <a:ext cx="8496944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European Agreement Concerning the International Carriage of Dangerous Goods by Road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Adopted in 1957, effective in 1968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Regularly updated to reflect safety standards and technological advancements</a:t>
            </a:r>
          </a:p>
          <a:p>
            <a:pPr>
              <a:lnSpc>
                <a:spcPct val="150000"/>
              </a:lnSpc>
            </a:pPr>
            <a:endParaRPr lang="en-US" b="1" dirty="0"/>
          </a:p>
          <a:p>
            <a:pPr>
              <a:lnSpc>
                <a:spcPct val="150000"/>
              </a:lnSpc>
            </a:pPr>
            <a:r>
              <a:rPr lang="en-US" b="1" dirty="0"/>
              <a:t>Principles: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Safety in transporting hazardous materials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Harmonized requirements at the European level for a consistent approach</a:t>
            </a:r>
          </a:p>
        </p:txBody>
      </p:sp>
      <p:pic>
        <p:nvPicPr>
          <p:cNvPr id="3" name="Picture 2" descr="Vitadis - road carrier in ADR: dangerous goods">
            <a:extLst>
              <a:ext uri="{FF2B5EF4-FFF2-40B4-BE49-F238E27FC236}">
                <a16:creationId xmlns:a16="http://schemas.microsoft.com/office/drawing/2014/main" id="{0F153F9F-DE5B-6E60-52FE-3010D7CD6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08735"/>
            <a:ext cx="1273695" cy="12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811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26D639-441C-FC23-2B27-3B5F3C1703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36D433E2-E5A1-D484-949D-DA96A2D84269}"/>
              </a:ext>
            </a:extLst>
          </p:cNvPr>
          <p:cNvSpPr txBox="1">
            <a:spLocks/>
          </p:cNvSpPr>
          <p:nvPr/>
        </p:nvSpPr>
        <p:spPr>
          <a:xfrm>
            <a:off x="457200" y="11959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</a:rPr>
              <a:t>Dangerous goods</a:t>
            </a:r>
            <a:endParaRPr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874F25-6EEB-B3D1-DB5B-013F5BE4D01F}"/>
              </a:ext>
            </a:extLst>
          </p:cNvPr>
          <p:cNvSpPr txBox="1"/>
          <p:nvPr/>
        </p:nvSpPr>
        <p:spPr>
          <a:xfrm>
            <a:off x="323528" y="836712"/>
            <a:ext cx="4680520" cy="5450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Classification of Dangerous Goods: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Class 1: Explosives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Class 2: Gases (compressed, liquefied, dissolved)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Class 3: Flammable liquids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Class 4: Flammable solids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Class 5: Oxidizing substances and organic peroxides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Class 6: Toxic and infectious substances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Class 7: Radioactive materials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Class 8: Corrosive substances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Class 9: Miscellaneous dangerous substances and articles</a:t>
            </a:r>
          </a:p>
        </p:txBody>
      </p:sp>
      <p:pic>
        <p:nvPicPr>
          <p:cNvPr id="3" name="Picture 4" descr="Dangerous Goods">
            <a:extLst>
              <a:ext uri="{FF2B5EF4-FFF2-40B4-BE49-F238E27FC236}">
                <a16:creationId xmlns:a16="http://schemas.microsoft.com/office/drawing/2014/main" id="{12FD3FE7-AFFB-6413-3212-99E61663B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916832"/>
            <a:ext cx="4035122" cy="3286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8812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1261</Words>
  <Application>Microsoft Macintosh PowerPoint</Application>
  <PresentationFormat>On-screen Show (4:3)</PresentationFormat>
  <Paragraphs>193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​​テーマ</vt:lpstr>
      <vt:lpstr>Freight and Passengers Transportation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2017-07-19T13:08:51Z</dcterms:created>
  <dcterms:modified xsi:type="dcterms:W3CDTF">2024-11-13T08:01:55Z</dcterms:modified>
</cp:coreProperties>
</file>