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13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9" r:id="rId2"/>
    <p:sldId id="536" r:id="rId3"/>
    <p:sldId id="521" r:id="rId4"/>
  </p:sldIdLst>
  <p:sldSz cx="9144000" cy="6858000" type="screen4x3"/>
  <p:notesSz cx="9872663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h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93" autoAdjust="0"/>
    <p:restoredTop sz="89329" autoAdjust="0"/>
  </p:normalViewPr>
  <p:slideViewPr>
    <p:cSldViewPr>
      <p:cViewPr varScale="1">
        <p:scale>
          <a:sx n="101" d="100"/>
          <a:sy n="101" d="100"/>
        </p:scale>
        <p:origin x="25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7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4A669A81-0E33-4589-B282-F0D79172417E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7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8BABD91B-942F-46B0-AE63-8642CF4A1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8704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27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F9DCA7DD-C6A2-4CDD-97B6-287CC07D788F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28898"/>
            <a:ext cx="7898130" cy="3058954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27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E9986DA5-B430-47D2-99C1-B4FA106DC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2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018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F20EC-30C2-4A67-45A7-7117E0E1E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2DFDBF-B399-5668-9EA6-7AAD3E399A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E87C83-DFDC-35A0-9F9A-32EBE174F1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B79A7-AF51-8449-DD11-206E6AD5DB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18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FCE93-EED2-0BAB-419C-ADDEA29B6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177C20-627A-A07C-60BF-173DB74639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C96C3D-6D7C-6028-4C5F-1306341A7B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6DB6A-9B8F-9D8C-4567-DF79634A1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14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62D1-ED0D-4FCA-BA1A-A1D82258B699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1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A7C5-6E4C-4D7F-96B4-81398638B5FC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2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4176-BAB1-47A6-85E2-6BFDD80E0193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9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257-3558-4AF0-AA8B-214C734CA89A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5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DF9-0516-4B77-B088-D840AB5DA329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1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B292-C0AC-4E80-B6CB-F8B388CFBB77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99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45C3-4168-426C-BFC2-B8DB5BF54B0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17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C392-A43B-41E8-AB4B-2CD0F7D2383C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1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8F34-1A7C-4565-ACA3-92E4B145FE1C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1653-A279-41ED-93DB-FFE0AE9DF805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4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2C0C-459A-461F-9579-67B074B7AA1D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71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704A-D409-4415-B19F-5CE1CF4310BE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78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80920" cy="1872208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</a:rPr>
              <a:t>Freight and Passengers Transportation</a:t>
            </a:r>
            <a:br>
              <a:rPr lang="en-US" altLang="ja-JP" sz="2800" dirty="0">
                <a:solidFill>
                  <a:srgbClr val="002060"/>
                </a:solidFill>
              </a:rPr>
            </a:br>
            <a:br>
              <a:rPr lang="en-US" altLang="ja-JP" sz="2800" i="1" dirty="0"/>
            </a:br>
            <a:endParaRPr kumimoji="1" lang="ja-JP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1580" y="2420888"/>
            <a:ext cx="7560840" cy="2088232"/>
          </a:xfrm>
        </p:spPr>
        <p:txBody>
          <a:bodyPr>
            <a:no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</a:rPr>
              <a:t>Meeting #1</a:t>
            </a:r>
          </a:p>
          <a:p>
            <a:r>
              <a:rPr lang="en-GB" altLang="ja-JP" sz="4800" dirty="0">
                <a:solidFill>
                  <a:srgbClr val="002060"/>
                </a:solidFill>
              </a:rPr>
              <a:t> </a:t>
            </a:r>
            <a:r>
              <a:rPr lang="en-US" altLang="ja-JP" sz="4800" dirty="0">
                <a:solidFill>
                  <a:srgbClr val="002060"/>
                </a:solidFill>
              </a:rPr>
              <a:t> Introduction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67544" y="4318139"/>
            <a:ext cx="8136904" cy="1775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8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786582"/>
              </p:ext>
            </p:extLst>
          </p:nvPr>
        </p:nvGraphicFramePr>
        <p:xfrm>
          <a:off x="899592" y="5013176"/>
          <a:ext cx="6912768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800" i="1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800" u="none" dirty="0">
                          <a:solidFill>
                            <a:srgbClr val="C00000"/>
                          </a:solidFill>
                        </a:rPr>
                        <a:t>Lecturer:</a:t>
                      </a:r>
                      <a:endParaRPr kumimoji="1" lang="ja-JP" altLang="en-US" sz="2800" u="non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800" u="none" dirty="0"/>
                        <a:t>Ph.D. </a:t>
                      </a:r>
                      <a:r>
                        <a:rPr lang="en-US" altLang="ja-JP" sz="2800" u="none" dirty="0" err="1"/>
                        <a:t>ing</a:t>
                      </a:r>
                      <a:r>
                        <a:rPr lang="en-US" altLang="ja-JP" sz="2800" u="none" dirty="0"/>
                        <a:t>. Aleksandrs </a:t>
                      </a:r>
                      <a:r>
                        <a:rPr lang="en-US" altLang="ja-JP" sz="2800" u="none" dirty="0" err="1"/>
                        <a:t>Kotlars</a:t>
                      </a:r>
                      <a:endParaRPr lang="en-US" altLang="ja-JP" sz="2800" u="none" dirty="0"/>
                    </a:p>
                    <a:p>
                      <a:endParaRPr kumimoji="1" lang="ja-JP" altLang="en-US" sz="2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8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73015-CD57-8838-5099-C8EDAE69A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E3F0AEED-5C16-49AC-5836-666E2C6037C2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Discussion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6" name="Explosion 1 5">
            <a:extLst>
              <a:ext uri="{FF2B5EF4-FFF2-40B4-BE49-F238E27FC236}">
                <a16:creationId xmlns:a16="http://schemas.microsoft.com/office/drawing/2014/main" id="{BC90E8BF-E9B4-2040-3E14-AB05B5B81ADE}"/>
              </a:ext>
            </a:extLst>
          </p:cNvPr>
          <p:cNvSpPr/>
          <p:nvPr/>
        </p:nvSpPr>
        <p:spPr>
          <a:xfrm>
            <a:off x="8604448" y="44624"/>
            <a:ext cx="432048" cy="432048"/>
          </a:xfrm>
          <a:prstGeom prst="irregularSeal1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6BF70BA-EBF3-65A8-4990-F21E22DFE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573557"/>
              </p:ext>
            </p:extLst>
          </p:nvPr>
        </p:nvGraphicFramePr>
        <p:xfrm>
          <a:off x="0" y="908720"/>
          <a:ext cx="9144000" cy="559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3571035675"/>
                    </a:ext>
                  </a:extLst>
                </a:gridCol>
              </a:tblGrid>
              <a:tr h="407090">
                <a:tc>
                  <a:txBody>
                    <a:bodyPr/>
                    <a:lstStyle/>
                    <a:p>
                      <a:r>
                        <a:rPr lang="en-US" sz="2000" noProof="0" dirty="0">
                          <a:solidFill>
                            <a:schemeClr val="tx1"/>
                          </a:solidFill>
                        </a:rPr>
                        <a:t>Description of the task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63853888"/>
                  </a:ext>
                </a:extLst>
              </a:tr>
              <a:tr h="518215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Team #1 reviews following industries: Automotive, Energy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Team #2 reviews following industries: Food &amp; groceries, Healthcare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Team #3 reviews following industries: Electronics, FMCG</a:t>
                      </a:r>
                    </a:p>
                    <a:p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noProof="0" dirty="0">
                          <a:solidFill>
                            <a:schemeClr val="tx1"/>
                          </a:solidFill>
                        </a:rPr>
                        <a:t>Task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Each team has to prepare answers (ideas) to the following questions:</a:t>
                      </a:r>
                    </a:p>
                    <a:p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noProof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What specific requirements (related to freight transportation services) a particular company that represents your chosen industry shall set towards logistics service providers and transportation service in general?</a:t>
                      </a:r>
                    </a:p>
                    <a:p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1.1. Technical and operational requirements for transport and storage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1.2. Legal requirements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1.3. Commercial requirements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1.4. Quality service requirements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1.5. IT requirements </a:t>
                      </a:r>
                    </a:p>
                    <a:p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noProof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What criteria do you think should be used by companies operating in a particular sector to select logistics service providers (for transport and transport services)? </a:t>
                      </a:r>
                    </a:p>
                    <a:p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noProof="0" dirty="0">
                          <a:solidFill>
                            <a:schemeClr val="tx1"/>
                          </a:solidFill>
                        </a:rPr>
                        <a:t>Expected results:</a:t>
                      </a:r>
                    </a:p>
                    <a:p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~ 20-30 minutes for discussion/preparations.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Short speech ~10 min (question 1 and question 2 together) with justifications and examples.</a:t>
                      </a:r>
                    </a:p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The presentation can be oral or using visual material (draw/write on whiteboard).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35350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55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74BE8-CD0D-3CDB-6A1B-658334127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1D5F567A-BA8A-4000-16EC-0A3835A94D28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International transportation process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Explosion 1 1">
            <a:extLst>
              <a:ext uri="{FF2B5EF4-FFF2-40B4-BE49-F238E27FC236}">
                <a16:creationId xmlns:a16="http://schemas.microsoft.com/office/drawing/2014/main" id="{E08F51B1-9854-CC58-EF0F-D2564E6B78C3}"/>
              </a:ext>
            </a:extLst>
          </p:cNvPr>
          <p:cNvSpPr/>
          <p:nvPr/>
        </p:nvSpPr>
        <p:spPr>
          <a:xfrm>
            <a:off x="8604448" y="44624"/>
            <a:ext cx="432048" cy="432048"/>
          </a:xfrm>
          <a:prstGeom prst="irregularSeal1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1447DE0-F1A6-6184-70E8-DBE94A643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20185"/>
              </p:ext>
            </p:extLst>
          </p:nvPr>
        </p:nvGraphicFramePr>
        <p:xfrm>
          <a:off x="6071142" y="1988840"/>
          <a:ext cx="2766342" cy="452596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66342">
                  <a:extLst>
                    <a:ext uri="{9D8B030D-6E8A-4147-A177-3AD203B41FA5}">
                      <a16:colId xmlns:a16="http://schemas.microsoft.com/office/drawing/2014/main" val="982311156"/>
                    </a:ext>
                  </a:extLst>
                </a:gridCol>
              </a:tblGrid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Coordination with Freight Forwarder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959159800"/>
                  </a:ext>
                </a:extLst>
              </a:tr>
              <a:tr h="332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Customs Clearance at Export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568171770"/>
                  </a:ext>
                </a:extLst>
              </a:tr>
              <a:tr h="550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Customs Clearance at Import Destination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2888559043"/>
                  </a:ext>
                </a:extLst>
              </a:tr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Documentation Preparation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497969043"/>
                  </a:ext>
                </a:extLst>
              </a:tr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Final Delivery Arrangements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509329186"/>
                  </a:ext>
                </a:extLst>
              </a:tr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Handover &amp; Completion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814445042"/>
                  </a:ext>
                </a:extLst>
              </a:tr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Initial Planning &amp; Preparation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3757398342"/>
                  </a:ext>
                </a:extLst>
              </a:tr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Loading and Physical Transport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3274094294"/>
                  </a:ext>
                </a:extLst>
              </a:tr>
              <a:tr h="441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Real-Time Tracking and Monitoring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687459744"/>
                  </a:ext>
                </a:extLst>
              </a:tr>
              <a:tr h="550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Selection of Transport Mode and Carrier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25743973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26CCC5F-301D-238E-2030-1507520CF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15550"/>
              </p:ext>
            </p:extLst>
          </p:nvPr>
        </p:nvGraphicFramePr>
        <p:xfrm>
          <a:off x="310502" y="1988840"/>
          <a:ext cx="2567862" cy="4525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173">
                  <a:extLst>
                    <a:ext uri="{9D8B030D-6E8A-4147-A177-3AD203B41FA5}">
                      <a16:colId xmlns:a16="http://schemas.microsoft.com/office/drawing/2014/main" val="504545740"/>
                    </a:ext>
                  </a:extLst>
                </a:gridCol>
                <a:gridCol w="2284689">
                  <a:extLst>
                    <a:ext uri="{9D8B030D-6E8A-4147-A177-3AD203B41FA5}">
                      <a16:colId xmlns:a16="http://schemas.microsoft.com/office/drawing/2014/main" val="738003958"/>
                    </a:ext>
                  </a:extLst>
                </a:gridCol>
              </a:tblGrid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Arrange for cargo insurance coverage to mitigate risks during transit.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1681707933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Arrange for pickup from the port of entry or hand over to the last-mile delivery carrier.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2420562085"/>
                  </a:ext>
                </a:extLst>
              </a:tr>
              <a:tr h="437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Arrange pickup from the shipper’s location and load onto the carrier’s vehicle.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383927440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Begin international transport via the chosen mode.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059514334"/>
                  </a:ext>
                </a:extLst>
              </a:tr>
              <a:tr h="437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Book space with the selected carrier for the specified date.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4124663729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Communicate with carrier and freight forwarder about any transit updates or issues.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1354514293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Confirm delivery details and communicate estimated delivery times with the consignee.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705921248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Consignee receives goods, inspects for any visible damages, and signs proof of delivery.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463077931"/>
                  </a:ext>
                </a:extLst>
              </a:tr>
              <a:tr h="437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Contact a freight forwarder for end-to-end organization of transportation and documentation.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453081086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Customs authorities inspect and release goods for entry into the destination country.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404520603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Customs authorities inspect goods if necessary and approve for export.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782452541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Customs broker at the destination initiates import clearance process.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1101275145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Customs broker files the export declaration with local authorities.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257088397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Decide on the best transport mode based on cost, time, and nature of goods.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74471625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D3E5DA9-C4F3-8633-B3CD-5F3C900B0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452475"/>
              </p:ext>
            </p:extLst>
          </p:nvPr>
        </p:nvGraphicFramePr>
        <p:xfrm>
          <a:off x="3046806" y="1988840"/>
          <a:ext cx="2567862" cy="4525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173">
                  <a:extLst>
                    <a:ext uri="{9D8B030D-6E8A-4147-A177-3AD203B41FA5}">
                      <a16:colId xmlns:a16="http://schemas.microsoft.com/office/drawing/2014/main" val="2262675496"/>
                    </a:ext>
                  </a:extLst>
                </a:gridCol>
                <a:gridCol w="2284689">
                  <a:extLst>
                    <a:ext uri="{9D8B030D-6E8A-4147-A177-3AD203B41FA5}">
                      <a16:colId xmlns:a16="http://schemas.microsoft.com/office/drawing/2014/main" val="1509240885"/>
                    </a:ext>
                  </a:extLst>
                </a:gridCol>
              </a:tblGrid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Determine the destination country’s requirements for import.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2333437865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Engage a customs broker to handle export documentation and clearance.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2406516374"/>
                  </a:ext>
                </a:extLst>
              </a:tr>
              <a:tr h="437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Forwarder confirms and handles the booking, schedules pickups, and consolidates shipments if needed.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1889085707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Freight forwarder or customs broker transfers all final documentation to the consignee.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943403537"/>
                  </a:ext>
                </a:extLst>
              </a:tr>
              <a:tr h="437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Generate key documents (commercial invoice, packing list, certificate of origin, and export declaration).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911765414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Identify shipment details: quantity, weight, dimensions, and type of goods.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272342101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Monitor shipment status via carrier or tracking system to ensure it stays on schedule.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678456250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Obtain necessary export and import licenses if required.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4171062075"/>
                  </a:ext>
                </a:extLst>
              </a:tr>
              <a:tr h="437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Prepare goods for pickup, ensuring packaging meets international shipping standards.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412906153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Research and select carrier with availability for the desired route.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965662157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Review and close out the shipment, addressing any claims if damages or issues occurred.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4065310179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Schedule final delivery to the consignee’s specified location.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3752854032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Select appropriate Incoterms to define responsibilities.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1835320894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Submit required import documents, pay duties and taxes.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441" marR="6441" marT="6441" marB="0" anchor="ctr"/>
                </a:tc>
                <a:extLst>
                  <a:ext uri="{0D108BD9-81ED-4DB2-BD59-A6C34878D82A}">
                    <a16:rowId xmlns:a16="http://schemas.microsoft.com/office/drawing/2014/main" val="42236689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A37608E-9F39-3699-7B94-C7DB05665932}"/>
              </a:ext>
            </a:extLst>
          </p:cNvPr>
          <p:cNvSpPr txBox="1"/>
          <p:nvPr/>
        </p:nvSpPr>
        <p:spPr>
          <a:xfrm>
            <a:off x="2182710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Activities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A5C002-6856-1CC4-DC01-BA3256193765}"/>
              </a:ext>
            </a:extLst>
          </p:cNvPr>
          <p:cNvSpPr txBox="1"/>
          <p:nvPr/>
        </p:nvSpPr>
        <p:spPr>
          <a:xfrm>
            <a:off x="6732240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Groups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401B81-AF51-2A01-FDB4-EE78405CE2F8}"/>
              </a:ext>
            </a:extLst>
          </p:cNvPr>
          <p:cNvSpPr txBox="1"/>
          <p:nvPr/>
        </p:nvSpPr>
        <p:spPr>
          <a:xfrm>
            <a:off x="1691680" y="846438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</a:rPr>
              <a:t>Organize these activities into correct sequence to manage international transportation of goods properly! </a:t>
            </a:r>
          </a:p>
        </p:txBody>
      </p:sp>
    </p:spTree>
    <p:extLst>
      <p:ext uri="{BB962C8B-B14F-4D97-AF65-F5344CB8AC3E}">
        <p14:creationId xmlns:p14="http://schemas.microsoft.com/office/powerpoint/2010/main" val="167626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Macintosh PowerPoint</Application>
  <PresentationFormat>On-screen Show (4:3)</PresentationFormat>
  <Paragraphs>101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Narrow</vt:lpstr>
      <vt:lpstr>Arial</vt:lpstr>
      <vt:lpstr>Calibri</vt:lpstr>
      <vt:lpstr>Office ​​テーマ</vt:lpstr>
      <vt:lpstr>Freight and Passengers Transportation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2017-07-19T13:08:51Z</dcterms:created>
  <dcterms:modified xsi:type="dcterms:W3CDTF">2024-11-13T16:59:54Z</dcterms:modified>
</cp:coreProperties>
</file>