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13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29" r:id="rId2"/>
    <p:sldId id="509" r:id="rId3"/>
    <p:sldId id="540" r:id="rId4"/>
    <p:sldId id="541" r:id="rId5"/>
    <p:sldId id="510" r:id="rId6"/>
    <p:sldId id="511" r:id="rId7"/>
    <p:sldId id="517" r:id="rId8"/>
    <p:sldId id="516" r:id="rId9"/>
    <p:sldId id="539" r:id="rId10"/>
    <p:sldId id="542" r:id="rId11"/>
    <p:sldId id="514" r:id="rId12"/>
    <p:sldId id="515" r:id="rId13"/>
    <p:sldId id="544" r:id="rId14"/>
    <p:sldId id="534" r:id="rId15"/>
    <p:sldId id="537" r:id="rId16"/>
    <p:sldId id="536" r:id="rId17"/>
    <p:sldId id="535" r:id="rId18"/>
    <p:sldId id="521" r:id="rId19"/>
    <p:sldId id="522" r:id="rId20"/>
    <p:sldId id="520" r:id="rId21"/>
    <p:sldId id="519" r:id="rId22"/>
    <p:sldId id="523" r:id="rId23"/>
    <p:sldId id="518" r:id="rId24"/>
    <p:sldId id="545" r:id="rId25"/>
    <p:sldId id="513" r:id="rId26"/>
    <p:sldId id="531" r:id="rId27"/>
    <p:sldId id="532" r:id="rId28"/>
    <p:sldId id="533" r:id="rId29"/>
    <p:sldId id="524" r:id="rId30"/>
    <p:sldId id="530" r:id="rId31"/>
    <p:sldId id="546" r:id="rId32"/>
    <p:sldId id="547" r:id="rId33"/>
    <p:sldId id="528" r:id="rId34"/>
    <p:sldId id="529" r:id="rId35"/>
    <p:sldId id="538" r:id="rId36"/>
    <p:sldId id="543" r:id="rId37"/>
  </p:sldIdLst>
  <p:sldSz cx="9144000" cy="6858000" type="screen4x3"/>
  <p:notesSz cx="9872663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" name="Author" initials="A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3" autoAdjust="0"/>
    <p:restoredTop sz="89329" autoAdjust="0"/>
  </p:normalViewPr>
  <p:slideViewPr>
    <p:cSldViewPr>
      <p:cViewPr varScale="1">
        <p:scale>
          <a:sx n="101" d="100"/>
          <a:sy n="101" d="100"/>
        </p:scale>
        <p:origin x="25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4E9274-1814-EC4C-A684-EC1580397CAC}" type="doc">
      <dgm:prSet loTypeId="urn:microsoft.com/office/officeart/2005/8/layout/arrow6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42514B5-6332-DF4B-99BD-9A743E4B8711}">
      <dgm:prSet phldrT="[Text]"/>
      <dgm:spPr/>
      <dgm:t>
        <a:bodyPr/>
        <a:lstStyle/>
        <a:p>
          <a:r>
            <a:rPr lang="en-US" dirty="0"/>
            <a:t>Internal</a:t>
          </a:r>
        </a:p>
      </dgm:t>
    </dgm:pt>
    <dgm:pt modelId="{CE5F9CCE-9744-3243-9715-864DB4C3A104}" type="parTrans" cxnId="{E6A8B84D-2935-8C48-A0A0-DA1C3B38AAAC}">
      <dgm:prSet/>
      <dgm:spPr/>
      <dgm:t>
        <a:bodyPr/>
        <a:lstStyle/>
        <a:p>
          <a:endParaRPr lang="en-US"/>
        </a:p>
      </dgm:t>
    </dgm:pt>
    <dgm:pt modelId="{E8A3F7B9-E63D-2D48-9D4D-91208CADB674}" type="sibTrans" cxnId="{E6A8B84D-2935-8C48-A0A0-DA1C3B38AAAC}">
      <dgm:prSet/>
      <dgm:spPr/>
      <dgm:t>
        <a:bodyPr/>
        <a:lstStyle/>
        <a:p>
          <a:endParaRPr lang="en-US"/>
        </a:p>
      </dgm:t>
    </dgm:pt>
    <dgm:pt modelId="{0571C9A3-5685-6547-8E7B-FA06B341FC04}">
      <dgm:prSet phldrT="[Text]"/>
      <dgm:spPr/>
      <dgm:t>
        <a:bodyPr/>
        <a:lstStyle/>
        <a:p>
          <a:r>
            <a:rPr lang="en-US" dirty="0"/>
            <a:t>External</a:t>
          </a:r>
        </a:p>
      </dgm:t>
    </dgm:pt>
    <dgm:pt modelId="{EB2470A7-0DD7-0C40-8D54-9477D4123752}" type="parTrans" cxnId="{AA2E6971-BE72-D540-8F27-C6FAE756ED46}">
      <dgm:prSet/>
      <dgm:spPr/>
      <dgm:t>
        <a:bodyPr/>
        <a:lstStyle/>
        <a:p>
          <a:endParaRPr lang="en-US"/>
        </a:p>
      </dgm:t>
    </dgm:pt>
    <dgm:pt modelId="{C2CAF5AF-A2E7-1140-8B57-938DF92564E1}" type="sibTrans" cxnId="{AA2E6971-BE72-D540-8F27-C6FAE756ED46}">
      <dgm:prSet/>
      <dgm:spPr/>
      <dgm:t>
        <a:bodyPr/>
        <a:lstStyle/>
        <a:p>
          <a:endParaRPr lang="en-US"/>
        </a:p>
      </dgm:t>
    </dgm:pt>
    <dgm:pt modelId="{008B7684-FA2F-DE4A-818E-C1870A588B0C}" type="pres">
      <dgm:prSet presAssocID="{404E9274-1814-EC4C-A684-EC1580397CAC}" presName="compositeShape" presStyleCnt="0">
        <dgm:presLayoutVars>
          <dgm:chMax val="2"/>
          <dgm:dir/>
          <dgm:resizeHandles val="exact"/>
        </dgm:presLayoutVars>
      </dgm:prSet>
      <dgm:spPr/>
    </dgm:pt>
    <dgm:pt modelId="{44A0AD78-2D72-DC45-9359-23A6B9820830}" type="pres">
      <dgm:prSet presAssocID="{404E9274-1814-EC4C-A684-EC1580397CAC}" presName="ribbon" presStyleLbl="node1" presStyleIdx="0" presStyleCnt="1"/>
      <dgm:spPr/>
    </dgm:pt>
    <dgm:pt modelId="{A23F4A68-062D-014A-AEA9-B6BDD9BDD263}" type="pres">
      <dgm:prSet presAssocID="{404E9274-1814-EC4C-A684-EC1580397CAC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908A72F2-D22E-CA47-9DC1-5E8FE42869FC}" type="pres">
      <dgm:prSet presAssocID="{404E9274-1814-EC4C-A684-EC1580397CAC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81DC23E-75DC-C04E-9068-3B231CCAA01E}" type="presOf" srcId="{0571C9A3-5685-6547-8E7B-FA06B341FC04}" destId="{908A72F2-D22E-CA47-9DC1-5E8FE42869FC}" srcOrd="0" destOrd="0" presId="urn:microsoft.com/office/officeart/2005/8/layout/arrow6"/>
    <dgm:cxn modelId="{E6A8B84D-2935-8C48-A0A0-DA1C3B38AAAC}" srcId="{404E9274-1814-EC4C-A684-EC1580397CAC}" destId="{942514B5-6332-DF4B-99BD-9A743E4B8711}" srcOrd="0" destOrd="0" parTransId="{CE5F9CCE-9744-3243-9715-864DB4C3A104}" sibTransId="{E8A3F7B9-E63D-2D48-9D4D-91208CADB674}"/>
    <dgm:cxn modelId="{AA2E6971-BE72-D540-8F27-C6FAE756ED46}" srcId="{404E9274-1814-EC4C-A684-EC1580397CAC}" destId="{0571C9A3-5685-6547-8E7B-FA06B341FC04}" srcOrd="1" destOrd="0" parTransId="{EB2470A7-0DD7-0C40-8D54-9477D4123752}" sibTransId="{C2CAF5AF-A2E7-1140-8B57-938DF92564E1}"/>
    <dgm:cxn modelId="{AA0DE474-9490-F746-BCCA-30F29B148785}" type="presOf" srcId="{942514B5-6332-DF4B-99BD-9A743E4B8711}" destId="{A23F4A68-062D-014A-AEA9-B6BDD9BDD263}" srcOrd="0" destOrd="0" presId="urn:microsoft.com/office/officeart/2005/8/layout/arrow6"/>
    <dgm:cxn modelId="{B11B68A2-E1B5-2845-8FDD-1B148033A55C}" type="presOf" srcId="{404E9274-1814-EC4C-A684-EC1580397CAC}" destId="{008B7684-FA2F-DE4A-818E-C1870A588B0C}" srcOrd="0" destOrd="0" presId="urn:microsoft.com/office/officeart/2005/8/layout/arrow6"/>
    <dgm:cxn modelId="{C766FA02-BF0D-6A4D-9FAB-B3E47AA840BD}" type="presParOf" srcId="{008B7684-FA2F-DE4A-818E-C1870A588B0C}" destId="{44A0AD78-2D72-DC45-9359-23A6B9820830}" srcOrd="0" destOrd="0" presId="urn:microsoft.com/office/officeart/2005/8/layout/arrow6"/>
    <dgm:cxn modelId="{33F3B374-73CF-2942-A502-473863D71E4C}" type="presParOf" srcId="{008B7684-FA2F-DE4A-818E-C1870A588B0C}" destId="{A23F4A68-062D-014A-AEA9-B6BDD9BDD263}" srcOrd="1" destOrd="0" presId="urn:microsoft.com/office/officeart/2005/8/layout/arrow6"/>
    <dgm:cxn modelId="{616EFE3C-57A6-304B-82F2-375E2D4E6BEB}" type="presParOf" srcId="{008B7684-FA2F-DE4A-818E-C1870A588B0C}" destId="{908A72F2-D22E-CA47-9DC1-5E8FE42869F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4E9274-1814-EC4C-A684-EC1580397CAC}" type="doc">
      <dgm:prSet loTypeId="urn:microsoft.com/office/officeart/2005/8/layout/arrow6" loCatId="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42514B5-6332-DF4B-99BD-9A743E4B8711}">
      <dgm:prSet phldrT="[Text]"/>
      <dgm:spPr/>
      <dgm:t>
        <a:bodyPr/>
        <a:lstStyle/>
        <a:p>
          <a:r>
            <a:rPr lang="en-US" dirty="0"/>
            <a:t>Upstream</a:t>
          </a:r>
        </a:p>
      </dgm:t>
    </dgm:pt>
    <dgm:pt modelId="{CE5F9CCE-9744-3243-9715-864DB4C3A104}" type="parTrans" cxnId="{E6A8B84D-2935-8C48-A0A0-DA1C3B38AAAC}">
      <dgm:prSet/>
      <dgm:spPr/>
      <dgm:t>
        <a:bodyPr/>
        <a:lstStyle/>
        <a:p>
          <a:endParaRPr lang="en-US"/>
        </a:p>
      </dgm:t>
    </dgm:pt>
    <dgm:pt modelId="{E8A3F7B9-E63D-2D48-9D4D-91208CADB674}" type="sibTrans" cxnId="{E6A8B84D-2935-8C48-A0A0-DA1C3B38AAAC}">
      <dgm:prSet/>
      <dgm:spPr/>
      <dgm:t>
        <a:bodyPr/>
        <a:lstStyle/>
        <a:p>
          <a:endParaRPr lang="en-US"/>
        </a:p>
      </dgm:t>
    </dgm:pt>
    <dgm:pt modelId="{0571C9A3-5685-6547-8E7B-FA06B341FC04}">
      <dgm:prSet phldrT="[Text]"/>
      <dgm:spPr/>
      <dgm:t>
        <a:bodyPr/>
        <a:lstStyle/>
        <a:p>
          <a:r>
            <a:rPr lang="en-US" dirty="0"/>
            <a:t>Downstream</a:t>
          </a:r>
        </a:p>
      </dgm:t>
    </dgm:pt>
    <dgm:pt modelId="{EB2470A7-0DD7-0C40-8D54-9477D4123752}" type="parTrans" cxnId="{AA2E6971-BE72-D540-8F27-C6FAE756ED46}">
      <dgm:prSet/>
      <dgm:spPr/>
      <dgm:t>
        <a:bodyPr/>
        <a:lstStyle/>
        <a:p>
          <a:endParaRPr lang="en-US"/>
        </a:p>
      </dgm:t>
    </dgm:pt>
    <dgm:pt modelId="{C2CAF5AF-A2E7-1140-8B57-938DF92564E1}" type="sibTrans" cxnId="{AA2E6971-BE72-D540-8F27-C6FAE756ED46}">
      <dgm:prSet/>
      <dgm:spPr/>
      <dgm:t>
        <a:bodyPr/>
        <a:lstStyle/>
        <a:p>
          <a:endParaRPr lang="en-US"/>
        </a:p>
      </dgm:t>
    </dgm:pt>
    <dgm:pt modelId="{008B7684-FA2F-DE4A-818E-C1870A588B0C}" type="pres">
      <dgm:prSet presAssocID="{404E9274-1814-EC4C-A684-EC1580397CAC}" presName="compositeShape" presStyleCnt="0">
        <dgm:presLayoutVars>
          <dgm:chMax val="2"/>
          <dgm:dir/>
          <dgm:resizeHandles val="exact"/>
        </dgm:presLayoutVars>
      </dgm:prSet>
      <dgm:spPr/>
    </dgm:pt>
    <dgm:pt modelId="{44A0AD78-2D72-DC45-9359-23A6B9820830}" type="pres">
      <dgm:prSet presAssocID="{404E9274-1814-EC4C-A684-EC1580397CAC}" presName="ribbon" presStyleLbl="node1" presStyleIdx="0" presStyleCnt="1"/>
      <dgm:spPr/>
    </dgm:pt>
    <dgm:pt modelId="{A23F4A68-062D-014A-AEA9-B6BDD9BDD263}" type="pres">
      <dgm:prSet presAssocID="{404E9274-1814-EC4C-A684-EC1580397CAC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908A72F2-D22E-CA47-9DC1-5E8FE42869FC}" type="pres">
      <dgm:prSet presAssocID="{404E9274-1814-EC4C-A684-EC1580397CAC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81DC23E-75DC-C04E-9068-3B231CCAA01E}" type="presOf" srcId="{0571C9A3-5685-6547-8E7B-FA06B341FC04}" destId="{908A72F2-D22E-CA47-9DC1-5E8FE42869FC}" srcOrd="0" destOrd="0" presId="urn:microsoft.com/office/officeart/2005/8/layout/arrow6"/>
    <dgm:cxn modelId="{E6A8B84D-2935-8C48-A0A0-DA1C3B38AAAC}" srcId="{404E9274-1814-EC4C-A684-EC1580397CAC}" destId="{942514B5-6332-DF4B-99BD-9A743E4B8711}" srcOrd="0" destOrd="0" parTransId="{CE5F9CCE-9744-3243-9715-864DB4C3A104}" sibTransId="{E8A3F7B9-E63D-2D48-9D4D-91208CADB674}"/>
    <dgm:cxn modelId="{AA2E6971-BE72-D540-8F27-C6FAE756ED46}" srcId="{404E9274-1814-EC4C-A684-EC1580397CAC}" destId="{0571C9A3-5685-6547-8E7B-FA06B341FC04}" srcOrd="1" destOrd="0" parTransId="{EB2470A7-0DD7-0C40-8D54-9477D4123752}" sibTransId="{C2CAF5AF-A2E7-1140-8B57-938DF92564E1}"/>
    <dgm:cxn modelId="{AA0DE474-9490-F746-BCCA-30F29B148785}" type="presOf" srcId="{942514B5-6332-DF4B-99BD-9A743E4B8711}" destId="{A23F4A68-062D-014A-AEA9-B6BDD9BDD263}" srcOrd="0" destOrd="0" presId="urn:microsoft.com/office/officeart/2005/8/layout/arrow6"/>
    <dgm:cxn modelId="{B11B68A2-E1B5-2845-8FDD-1B148033A55C}" type="presOf" srcId="{404E9274-1814-EC4C-A684-EC1580397CAC}" destId="{008B7684-FA2F-DE4A-818E-C1870A588B0C}" srcOrd="0" destOrd="0" presId="urn:microsoft.com/office/officeart/2005/8/layout/arrow6"/>
    <dgm:cxn modelId="{C766FA02-BF0D-6A4D-9FAB-B3E47AA840BD}" type="presParOf" srcId="{008B7684-FA2F-DE4A-818E-C1870A588B0C}" destId="{44A0AD78-2D72-DC45-9359-23A6B9820830}" srcOrd="0" destOrd="0" presId="urn:microsoft.com/office/officeart/2005/8/layout/arrow6"/>
    <dgm:cxn modelId="{33F3B374-73CF-2942-A502-473863D71E4C}" type="presParOf" srcId="{008B7684-FA2F-DE4A-818E-C1870A588B0C}" destId="{A23F4A68-062D-014A-AEA9-B6BDD9BDD263}" srcOrd="1" destOrd="0" presId="urn:microsoft.com/office/officeart/2005/8/layout/arrow6"/>
    <dgm:cxn modelId="{616EFE3C-57A6-304B-82F2-375E2D4E6BEB}" type="presParOf" srcId="{008B7684-FA2F-DE4A-818E-C1870A588B0C}" destId="{908A72F2-D22E-CA47-9DC1-5E8FE42869F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10C651-B94C-3F42-A9B2-AEB594E7B0B0}" type="doc">
      <dgm:prSet loTypeId="urn:microsoft.com/office/officeart/2005/8/layout/orgChart1" loCatId="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21B70E3-5401-F44E-87D8-396E3B97EECF}">
      <dgm:prSet phldrT="[Text]" custT="1"/>
      <dgm:spPr/>
      <dgm:t>
        <a:bodyPr/>
        <a:lstStyle/>
        <a:p>
          <a:r>
            <a:rPr lang="en-US" sz="1800" dirty="0"/>
            <a:t>System</a:t>
          </a:r>
        </a:p>
      </dgm:t>
    </dgm:pt>
    <dgm:pt modelId="{ED9E42C9-6A8D-1D41-8D8A-2D27D6F45266}" type="parTrans" cxnId="{13B19164-589F-674B-AF9D-D4BD16600C39}">
      <dgm:prSet/>
      <dgm:spPr/>
      <dgm:t>
        <a:bodyPr/>
        <a:lstStyle/>
        <a:p>
          <a:endParaRPr lang="en-US" sz="2400"/>
        </a:p>
      </dgm:t>
    </dgm:pt>
    <dgm:pt modelId="{4AD5584A-7A7C-CF45-9B7E-86DFEF7BC2CD}" type="sibTrans" cxnId="{13B19164-589F-674B-AF9D-D4BD16600C39}">
      <dgm:prSet/>
      <dgm:spPr/>
      <dgm:t>
        <a:bodyPr/>
        <a:lstStyle/>
        <a:p>
          <a:endParaRPr lang="en-US" sz="2400"/>
        </a:p>
      </dgm:t>
    </dgm:pt>
    <dgm:pt modelId="{2BAC7A70-2EE9-D74C-AE85-E58FD4AE7337}">
      <dgm:prSet phldrT="[Text]" custT="1"/>
      <dgm:spPr/>
      <dgm:t>
        <a:bodyPr/>
        <a:lstStyle/>
        <a:p>
          <a:r>
            <a:rPr lang="en-US" sz="1800" dirty="0"/>
            <a:t>One mode of transport</a:t>
          </a:r>
        </a:p>
      </dgm:t>
    </dgm:pt>
    <dgm:pt modelId="{CDCE1CB3-AA99-BD4D-A685-92F8D030508C}" type="parTrans" cxnId="{AF803899-F6BE-FC49-9154-25C0871A758E}">
      <dgm:prSet/>
      <dgm:spPr/>
      <dgm:t>
        <a:bodyPr/>
        <a:lstStyle/>
        <a:p>
          <a:endParaRPr lang="en-US" sz="2400"/>
        </a:p>
      </dgm:t>
    </dgm:pt>
    <dgm:pt modelId="{556FAEC2-2B81-434C-A109-FD26C8554DDF}" type="sibTrans" cxnId="{AF803899-F6BE-FC49-9154-25C0871A758E}">
      <dgm:prSet/>
      <dgm:spPr/>
      <dgm:t>
        <a:bodyPr/>
        <a:lstStyle/>
        <a:p>
          <a:endParaRPr lang="en-US" sz="2400"/>
        </a:p>
      </dgm:t>
    </dgm:pt>
    <dgm:pt modelId="{FE2F38AD-D4F1-4D40-A0DF-D9A19D8ED1EC}">
      <dgm:prSet phldrT="[Text]" custT="1"/>
      <dgm:spPr/>
      <dgm:t>
        <a:bodyPr/>
        <a:lstStyle/>
        <a:p>
          <a:r>
            <a:rPr lang="en-US" sz="1800" dirty="0"/>
            <a:t>Two transport modes</a:t>
          </a:r>
        </a:p>
      </dgm:t>
    </dgm:pt>
    <dgm:pt modelId="{E78A8AE6-0C1B-B645-B2FE-2BCD53E7AE57}" type="parTrans" cxnId="{CABAC8D9-7E2A-094A-B19F-348ED29BB0D9}">
      <dgm:prSet/>
      <dgm:spPr/>
      <dgm:t>
        <a:bodyPr/>
        <a:lstStyle/>
        <a:p>
          <a:endParaRPr lang="en-US" sz="2400"/>
        </a:p>
      </dgm:t>
    </dgm:pt>
    <dgm:pt modelId="{A6F76997-9900-1C47-9032-E2D751C9DD6E}" type="sibTrans" cxnId="{CABAC8D9-7E2A-094A-B19F-348ED29BB0D9}">
      <dgm:prSet/>
      <dgm:spPr/>
      <dgm:t>
        <a:bodyPr/>
        <a:lstStyle/>
        <a:p>
          <a:endParaRPr lang="en-US" sz="2400"/>
        </a:p>
      </dgm:t>
    </dgm:pt>
    <dgm:pt modelId="{31AA8E0D-FEA1-054C-ABE2-F90EFBDF699D}">
      <dgm:prSet phldrT="[Text]" custT="1"/>
      <dgm:spPr/>
      <dgm:t>
        <a:bodyPr/>
        <a:lstStyle/>
        <a:p>
          <a:r>
            <a:rPr lang="en-US" sz="1800" dirty="0"/>
            <a:t>Multiple modes of transport</a:t>
          </a:r>
        </a:p>
      </dgm:t>
    </dgm:pt>
    <dgm:pt modelId="{128A811C-24DB-8A49-9327-8607F058B72B}" type="parTrans" cxnId="{BC25C9F6-FC42-6345-B0F1-5570FEEDE8E7}">
      <dgm:prSet/>
      <dgm:spPr/>
      <dgm:t>
        <a:bodyPr/>
        <a:lstStyle/>
        <a:p>
          <a:endParaRPr lang="en-US" sz="2400"/>
        </a:p>
      </dgm:t>
    </dgm:pt>
    <dgm:pt modelId="{DC8844A8-D072-0F49-9A6D-5D82F5DBD961}" type="sibTrans" cxnId="{BC25C9F6-FC42-6345-B0F1-5570FEEDE8E7}">
      <dgm:prSet/>
      <dgm:spPr/>
      <dgm:t>
        <a:bodyPr/>
        <a:lstStyle/>
        <a:p>
          <a:endParaRPr lang="en-US" sz="2400"/>
        </a:p>
      </dgm:t>
    </dgm:pt>
    <dgm:pt modelId="{DA0C7FFA-E0DB-3840-AB3D-4F513261FB87}">
      <dgm:prSet custT="1"/>
      <dgm:spPr/>
      <dgm:t>
        <a:bodyPr/>
        <a:lstStyle/>
        <a:p>
          <a:r>
            <a:rPr lang="en-US" sz="1800" dirty="0"/>
            <a:t>Terminal deliveries</a:t>
          </a:r>
        </a:p>
      </dgm:t>
    </dgm:pt>
    <dgm:pt modelId="{EE92D220-D7FB-9D4B-84C2-EEF578F03A02}" type="parTrans" cxnId="{85B02A4E-26AA-B34F-899B-707DDDE3D52C}">
      <dgm:prSet/>
      <dgm:spPr/>
      <dgm:t>
        <a:bodyPr/>
        <a:lstStyle/>
        <a:p>
          <a:endParaRPr lang="en-US" sz="2400"/>
        </a:p>
      </dgm:t>
    </dgm:pt>
    <dgm:pt modelId="{C51F2CA7-D5EB-4941-BD0E-0B65B90940B9}" type="sibTrans" cxnId="{85B02A4E-26AA-B34F-899B-707DDDE3D52C}">
      <dgm:prSet/>
      <dgm:spPr/>
      <dgm:t>
        <a:bodyPr/>
        <a:lstStyle/>
        <a:p>
          <a:endParaRPr lang="en-US" sz="2400"/>
        </a:p>
      </dgm:t>
    </dgm:pt>
    <dgm:pt modelId="{192D6597-ED69-FF4C-8132-B634EFB63C9D}" type="pres">
      <dgm:prSet presAssocID="{F710C651-B94C-3F42-A9B2-AEB594E7B0B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46D5BE-F41C-8E4E-B55D-435DC596C4AF}" type="pres">
      <dgm:prSet presAssocID="{721B70E3-5401-F44E-87D8-396E3B97EECF}" presName="hierRoot1" presStyleCnt="0">
        <dgm:presLayoutVars>
          <dgm:hierBranch val="init"/>
        </dgm:presLayoutVars>
      </dgm:prSet>
      <dgm:spPr/>
    </dgm:pt>
    <dgm:pt modelId="{3B16BF33-87A4-E74E-901F-425BF5207066}" type="pres">
      <dgm:prSet presAssocID="{721B70E3-5401-F44E-87D8-396E3B97EECF}" presName="rootComposite1" presStyleCnt="0"/>
      <dgm:spPr/>
    </dgm:pt>
    <dgm:pt modelId="{9FAC7052-AD2E-A04E-BA22-448C5B6D90D2}" type="pres">
      <dgm:prSet presAssocID="{721B70E3-5401-F44E-87D8-396E3B97EECF}" presName="rootText1" presStyleLbl="node0" presStyleIdx="0" presStyleCnt="1">
        <dgm:presLayoutVars>
          <dgm:chPref val="3"/>
        </dgm:presLayoutVars>
      </dgm:prSet>
      <dgm:spPr/>
    </dgm:pt>
    <dgm:pt modelId="{E22C7881-B471-0F42-96CB-8C5644C5E3CA}" type="pres">
      <dgm:prSet presAssocID="{721B70E3-5401-F44E-87D8-396E3B97EECF}" presName="rootConnector1" presStyleLbl="node1" presStyleIdx="0" presStyleCnt="0"/>
      <dgm:spPr/>
    </dgm:pt>
    <dgm:pt modelId="{66DE8AD7-D2B7-9D4A-B350-CE3D22AEA0D8}" type="pres">
      <dgm:prSet presAssocID="{721B70E3-5401-F44E-87D8-396E3B97EECF}" presName="hierChild2" presStyleCnt="0"/>
      <dgm:spPr/>
    </dgm:pt>
    <dgm:pt modelId="{B19BF5D3-9338-084D-9B91-06A5CD9E1B06}" type="pres">
      <dgm:prSet presAssocID="{CDCE1CB3-AA99-BD4D-A685-92F8D030508C}" presName="Name37" presStyleLbl="parChTrans1D2" presStyleIdx="0" presStyleCnt="4"/>
      <dgm:spPr/>
    </dgm:pt>
    <dgm:pt modelId="{A8110002-83F8-9744-9949-841B1531DABC}" type="pres">
      <dgm:prSet presAssocID="{2BAC7A70-2EE9-D74C-AE85-E58FD4AE7337}" presName="hierRoot2" presStyleCnt="0">
        <dgm:presLayoutVars>
          <dgm:hierBranch val="init"/>
        </dgm:presLayoutVars>
      </dgm:prSet>
      <dgm:spPr/>
    </dgm:pt>
    <dgm:pt modelId="{399ED946-9297-9F48-B8E0-FEFFE14B3288}" type="pres">
      <dgm:prSet presAssocID="{2BAC7A70-2EE9-D74C-AE85-E58FD4AE7337}" presName="rootComposite" presStyleCnt="0"/>
      <dgm:spPr/>
    </dgm:pt>
    <dgm:pt modelId="{44FCDEBE-2F90-BD4E-B6F3-4C24AA894903}" type="pres">
      <dgm:prSet presAssocID="{2BAC7A70-2EE9-D74C-AE85-E58FD4AE7337}" presName="rootText" presStyleLbl="node2" presStyleIdx="0" presStyleCnt="4">
        <dgm:presLayoutVars>
          <dgm:chPref val="3"/>
        </dgm:presLayoutVars>
      </dgm:prSet>
      <dgm:spPr/>
    </dgm:pt>
    <dgm:pt modelId="{0CBF5BF7-79B4-D442-ACE7-1A53FCE898D5}" type="pres">
      <dgm:prSet presAssocID="{2BAC7A70-2EE9-D74C-AE85-E58FD4AE7337}" presName="rootConnector" presStyleLbl="node2" presStyleIdx="0" presStyleCnt="4"/>
      <dgm:spPr/>
    </dgm:pt>
    <dgm:pt modelId="{EC8668FD-7D90-C34E-8642-DBF33B4091FB}" type="pres">
      <dgm:prSet presAssocID="{2BAC7A70-2EE9-D74C-AE85-E58FD4AE7337}" presName="hierChild4" presStyleCnt="0"/>
      <dgm:spPr/>
    </dgm:pt>
    <dgm:pt modelId="{2EB13D25-1CA8-5C45-AE8D-5D94E2A955A5}" type="pres">
      <dgm:prSet presAssocID="{2BAC7A70-2EE9-D74C-AE85-E58FD4AE7337}" presName="hierChild5" presStyleCnt="0"/>
      <dgm:spPr/>
    </dgm:pt>
    <dgm:pt modelId="{6D1C7091-9ECF-7149-A84D-BC1BD2AFA0FC}" type="pres">
      <dgm:prSet presAssocID="{E78A8AE6-0C1B-B645-B2FE-2BCD53E7AE57}" presName="Name37" presStyleLbl="parChTrans1D2" presStyleIdx="1" presStyleCnt="4"/>
      <dgm:spPr/>
    </dgm:pt>
    <dgm:pt modelId="{BF56CF6A-5384-6D4E-8D1B-055D9C581271}" type="pres">
      <dgm:prSet presAssocID="{FE2F38AD-D4F1-4D40-A0DF-D9A19D8ED1EC}" presName="hierRoot2" presStyleCnt="0">
        <dgm:presLayoutVars>
          <dgm:hierBranch val="init"/>
        </dgm:presLayoutVars>
      </dgm:prSet>
      <dgm:spPr/>
    </dgm:pt>
    <dgm:pt modelId="{1591A8C3-8FC5-FC43-9F85-8F3F22454005}" type="pres">
      <dgm:prSet presAssocID="{FE2F38AD-D4F1-4D40-A0DF-D9A19D8ED1EC}" presName="rootComposite" presStyleCnt="0"/>
      <dgm:spPr/>
    </dgm:pt>
    <dgm:pt modelId="{B0E9EC18-B76F-574A-9B96-A2F5DF184CA5}" type="pres">
      <dgm:prSet presAssocID="{FE2F38AD-D4F1-4D40-A0DF-D9A19D8ED1EC}" presName="rootText" presStyleLbl="node2" presStyleIdx="1" presStyleCnt="4">
        <dgm:presLayoutVars>
          <dgm:chPref val="3"/>
        </dgm:presLayoutVars>
      </dgm:prSet>
      <dgm:spPr/>
    </dgm:pt>
    <dgm:pt modelId="{F50C09E0-C115-CB4E-A34D-CAC801D0029B}" type="pres">
      <dgm:prSet presAssocID="{FE2F38AD-D4F1-4D40-A0DF-D9A19D8ED1EC}" presName="rootConnector" presStyleLbl="node2" presStyleIdx="1" presStyleCnt="4"/>
      <dgm:spPr/>
    </dgm:pt>
    <dgm:pt modelId="{6C748C35-7EEC-D048-B182-B3D5CB315A96}" type="pres">
      <dgm:prSet presAssocID="{FE2F38AD-D4F1-4D40-A0DF-D9A19D8ED1EC}" presName="hierChild4" presStyleCnt="0"/>
      <dgm:spPr/>
    </dgm:pt>
    <dgm:pt modelId="{30D22E63-06CB-1A4D-8803-E4274E42B05E}" type="pres">
      <dgm:prSet presAssocID="{FE2F38AD-D4F1-4D40-A0DF-D9A19D8ED1EC}" presName="hierChild5" presStyleCnt="0"/>
      <dgm:spPr/>
    </dgm:pt>
    <dgm:pt modelId="{D656C760-C9E6-4144-BF57-2348BB643FB4}" type="pres">
      <dgm:prSet presAssocID="{128A811C-24DB-8A49-9327-8607F058B72B}" presName="Name37" presStyleLbl="parChTrans1D2" presStyleIdx="2" presStyleCnt="4"/>
      <dgm:spPr/>
    </dgm:pt>
    <dgm:pt modelId="{FB8DACC8-A177-0341-B5D0-E53A2C2E2BBE}" type="pres">
      <dgm:prSet presAssocID="{31AA8E0D-FEA1-054C-ABE2-F90EFBDF699D}" presName="hierRoot2" presStyleCnt="0">
        <dgm:presLayoutVars>
          <dgm:hierBranch val="init"/>
        </dgm:presLayoutVars>
      </dgm:prSet>
      <dgm:spPr/>
    </dgm:pt>
    <dgm:pt modelId="{49334D3E-DCA4-7846-B64A-AAA1547B4B81}" type="pres">
      <dgm:prSet presAssocID="{31AA8E0D-FEA1-054C-ABE2-F90EFBDF699D}" presName="rootComposite" presStyleCnt="0"/>
      <dgm:spPr/>
    </dgm:pt>
    <dgm:pt modelId="{B915B0DD-E044-C241-84B8-7F1EF4390E86}" type="pres">
      <dgm:prSet presAssocID="{31AA8E0D-FEA1-054C-ABE2-F90EFBDF699D}" presName="rootText" presStyleLbl="node2" presStyleIdx="2" presStyleCnt="4">
        <dgm:presLayoutVars>
          <dgm:chPref val="3"/>
        </dgm:presLayoutVars>
      </dgm:prSet>
      <dgm:spPr/>
    </dgm:pt>
    <dgm:pt modelId="{CF2EA32F-4B85-7A44-942B-7745E7D4B162}" type="pres">
      <dgm:prSet presAssocID="{31AA8E0D-FEA1-054C-ABE2-F90EFBDF699D}" presName="rootConnector" presStyleLbl="node2" presStyleIdx="2" presStyleCnt="4"/>
      <dgm:spPr/>
    </dgm:pt>
    <dgm:pt modelId="{3EF31F7E-3A2D-8141-97FC-5204008D05AD}" type="pres">
      <dgm:prSet presAssocID="{31AA8E0D-FEA1-054C-ABE2-F90EFBDF699D}" presName="hierChild4" presStyleCnt="0"/>
      <dgm:spPr/>
    </dgm:pt>
    <dgm:pt modelId="{FEDDD001-145E-E749-AF57-B7C6782AEA7D}" type="pres">
      <dgm:prSet presAssocID="{31AA8E0D-FEA1-054C-ABE2-F90EFBDF699D}" presName="hierChild5" presStyleCnt="0"/>
      <dgm:spPr/>
    </dgm:pt>
    <dgm:pt modelId="{AF5F26F1-3BA1-6C41-9750-7B379A532D16}" type="pres">
      <dgm:prSet presAssocID="{EE92D220-D7FB-9D4B-84C2-EEF578F03A02}" presName="Name37" presStyleLbl="parChTrans1D2" presStyleIdx="3" presStyleCnt="4"/>
      <dgm:spPr/>
    </dgm:pt>
    <dgm:pt modelId="{822E61D8-813D-AA45-8280-A9F150B3B6A7}" type="pres">
      <dgm:prSet presAssocID="{DA0C7FFA-E0DB-3840-AB3D-4F513261FB87}" presName="hierRoot2" presStyleCnt="0">
        <dgm:presLayoutVars>
          <dgm:hierBranch val="init"/>
        </dgm:presLayoutVars>
      </dgm:prSet>
      <dgm:spPr/>
    </dgm:pt>
    <dgm:pt modelId="{7A9871FE-FD69-BE46-8B16-E5130537CB47}" type="pres">
      <dgm:prSet presAssocID="{DA0C7FFA-E0DB-3840-AB3D-4F513261FB87}" presName="rootComposite" presStyleCnt="0"/>
      <dgm:spPr/>
    </dgm:pt>
    <dgm:pt modelId="{BDDC3903-CC65-8748-A161-494C6234EFB8}" type="pres">
      <dgm:prSet presAssocID="{DA0C7FFA-E0DB-3840-AB3D-4F513261FB87}" presName="rootText" presStyleLbl="node2" presStyleIdx="3" presStyleCnt="4">
        <dgm:presLayoutVars>
          <dgm:chPref val="3"/>
        </dgm:presLayoutVars>
      </dgm:prSet>
      <dgm:spPr/>
    </dgm:pt>
    <dgm:pt modelId="{9ACD56A7-2B0C-084E-91F1-9B1DA1E1D0C3}" type="pres">
      <dgm:prSet presAssocID="{DA0C7FFA-E0DB-3840-AB3D-4F513261FB87}" presName="rootConnector" presStyleLbl="node2" presStyleIdx="3" presStyleCnt="4"/>
      <dgm:spPr/>
    </dgm:pt>
    <dgm:pt modelId="{9F488FDF-D8C0-7C4C-93C8-D7140DF457A4}" type="pres">
      <dgm:prSet presAssocID="{DA0C7FFA-E0DB-3840-AB3D-4F513261FB87}" presName="hierChild4" presStyleCnt="0"/>
      <dgm:spPr/>
    </dgm:pt>
    <dgm:pt modelId="{A54824B0-342B-6645-A41A-71AA49AD1EB3}" type="pres">
      <dgm:prSet presAssocID="{DA0C7FFA-E0DB-3840-AB3D-4F513261FB87}" presName="hierChild5" presStyleCnt="0"/>
      <dgm:spPr/>
    </dgm:pt>
    <dgm:pt modelId="{29FC1E07-B77C-DD41-BF91-276DEB60B433}" type="pres">
      <dgm:prSet presAssocID="{721B70E3-5401-F44E-87D8-396E3B97EECF}" presName="hierChild3" presStyleCnt="0"/>
      <dgm:spPr/>
    </dgm:pt>
  </dgm:ptLst>
  <dgm:cxnLst>
    <dgm:cxn modelId="{87F62714-602F-954E-9573-A473ECA8A1BF}" type="presOf" srcId="{31AA8E0D-FEA1-054C-ABE2-F90EFBDF699D}" destId="{CF2EA32F-4B85-7A44-942B-7745E7D4B162}" srcOrd="1" destOrd="0" presId="urn:microsoft.com/office/officeart/2005/8/layout/orgChart1"/>
    <dgm:cxn modelId="{6CADE924-4E5B-2146-8470-FD6D7EC0E584}" type="presOf" srcId="{31AA8E0D-FEA1-054C-ABE2-F90EFBDF699D}" destId="{B915B0DD-E044-C241-84B8-7F1EF4390E86}" srcOrd="0" destOrd="0" presId="urn:microsoft.com/office/officeart/2005/8/layout/orgChart1"/>
    <dgm:cxn modelId="{85B02A4E-26AA-B34F-899B-707DDDE3D52C}" srcId="{721B70E3-5401-F44E-87D8-396E3B97EECF}" destId="{DA0C7FFA-E0DB-3840-AB3D-4F513261FB87}" srcOrd="3" destOrd="0" parTransId="{EE92D220-D7FB-9D4B-84C2-EEF578F03A02}" sibTransId="{C51F2CA7-D5EB-4941-BD0E-0B65B90940B9}"/>
    <dgm:cxn modelId="{A5536451-CC50-9A4A-8CA8-F02691E49526}" type="presOf" srcId="{721B70E3-5401-F44E-87D8-396E3B97EECF}" destId="{9FAC7052-AD2E-A04E-BA22-448C5B6D90D2}" srcOrd="0" destOrd="0" presId="urn:microsoft.com/office/officeart/2005/8/layout/orgChart1"/>
    <dgm:cxn modelId="{9C59635C-6768-C74B-A686-6382852FF442}" type="presOf" srcId="{DA0C7FFA-E0DB-3840-AB3D-4F513261FB87}" destId="{9ACD56A7-2B0C-084E-91F1-9B1DA1E1D0C3}" srcOrd="1" destOrd="0" presId="urn:microsoft.com/office/officeart/2005/8/layout/orgChart1"/>
    <dgm:cxn modelId="{13B19164-589F-674B-AF9D-D4BD16600C39}" srcId="{F710C651-B94C-3F42-A9B2-AEB594E7B0B0}" destId="{721B70E3-5401-F44E-87D8-396E3B97EECF}" srcOrd="0" destOrd="0" parTransId="{ED9E42C9-6A8D-1D41-8D8A-2D27D6F45266}" sibTransId="{4AD5584A-7A7C-CF45-9B7E-86DFEF7BC2CD}"/>
    <dgm:cxn modelId="{2CC0FA8B-7FB2-3140-A119-2039721FE51E}" type="presOf" srcId="{F710C651-B94C-3F42-A9B2-AEB594E7B0B0}" destId="{192D6597-ED69-FF4C-8132-B634EFB63C9D}" srcOrd="0" destOrd="0" presId="urn:microsoft.com/office/officeart/2005/8/layout/orgChart1"/>
    <dgm:cxn modelId="{999B3A98-0D3E-E448-B8D3-E8B878D4BF51}" type="presOf" srcId="{CDCE1CB3-AA99-BD4D-A685-92F8D030508C}" destId="{B19BF5D3-9338-084D-9B91-06A5CD9E1B06}" srcOrd="0" destOrd="0" presId="urn:microsoft.com/office/officeart/2005/8/layout/orgChart1"/>
    <dgm:cxn modelId="{AF803899-F6BE-FC49-9154-25C0871A758E}" srcId="{721B70E3-5401-F44E-87D8-396E3B97EECF}" destId="{2BAC7A70-2EE9-D74C-AE85-E58FD4AE7337}" srcOrd="0" destOrd="0" parTransId="{CDCE1CB3-AA99-BD4D-A685-92F8D030508C}" sibTransId="{556FAEC2-2B81-434C-A109-FD26C8554DDF}"/>
    <dgm:cxn modelId="{0AA7CFA2-92C1-6F4D-87D3-31456FEF5A30}" type="presOf" srcId="{FE2F38AD-D4F1-4D40-A0DF-D9A19D8ED1EC}" destId="{B0E9EC18-B76F-574A-9B96-A2F5DF184CA5}" srcOrd="0" destOrd="0" presId="urn:microsoft.com/office/officeart/2005/8/layout/orgChart1"/>
    <dgm:cxn modelId="{8BD524B2-6B7E-E747-94FE-69BA96BFF994}" type="presOf" srcId="{E78A8AE6-0C1B-B645-B2FE-2BCD53E7AE57}" destId="{6D1C7091-9ECF-7149-A84D-BC1BD2AFA0FC}" srcOrd="0" destOrd="0" presId="urn:microsoft.com/office/officeart/2005/8/layout/orgChart1"/>
    <dgm:cxn modelId="{5FB136C1-A357-5F4E-BD5A-16F529E2DA2E}" type="presOf" srcId="{2BAC7A70-2EE9-D74C-AE85-E58FD4AE7337}" destId="{0CBF5BF7-79B4-D442-ACE7-1A53FCE898D5}" srcOrd="1" destOrd="0" presId="urn:microsoft.com/office/officeart/2005/8/layout/orgChart1"/>
    <dgm:cxn modelId="{593E77C1-3012-1940-B62F-96EFC5AE5017}" type="presOf" srcId="{2BAC7A70-2EE9-D74C-AE85-E58FD4AE7337}" destId="{44FCDEBE-2F90-BD4E-B6F3-4C24AA894903}" srcOrd="0" destOrd="0" presId="urn:microsoft.com/office/officeart/2005/8/layout/orgChart1"/>
    <dgm:cxn modelId="{4FF8BAC3-3250-1F46-B1FB-DACF8D913C65}" type="presOf" srcId="{EE92D220-D7FB-9D4B-84C2-EEF578F03A02}" destId="{AF5F26F1-3BA1-6C41-9750-7B379A532D16}" srcOrd="0" destOrd="0" presId="urn:microsoft.com/office/officeart/2005/8/layout/orgChart1"/>
    <dgm:cxn modelId="{CABAC8D9-7E2A-094A-B19F-348ED29BB0D9}" srcId="{721B70E3-5401-F44E-87D8-396E3B97EECF}" destId="{FE2F38AD-D4F1-4D40-A0DF-D9A19D8ED1EC}" srcOrd="1" destOrd="0" parTransId="{E78A8AE6-0C1B-B645-B2FE-2BCD53E7AE57}" sibTransId="{A6F76997-9900-1C47-9032-E2D751C9DD6E}"/>
    <dgm:cxn modelId="{DDB3D3DE-D8CF-8A46-9CC6-FC425C0356D6}" type="presOf" srcId="{FE2F38AD-D4F1-4D40-A0DF-D9A19D8ED1EC}" destId="{F50C09E0-C115-CB4E-A34D-CAC801D0029B}" srcOrd="1" destOrd="0" presId="urn:microsoft.com/office/officeart/2005/8/layout/orgChart1"/>
    <dgm:cxn modelId="{E49E68E9-D835-5C4E-9082-EFF929CB5078}" type="presOf" srcId="{DA0C7FFA-E0DB-3840-AB3D-4F513261FB87}" destId="{BDDC3903-CC65-8748-A161-494C6234EFB8}" srcOrd="0" destOrd="0" presId="urn:microsoft.com/office/officeart/2005/8/layout/orgChart1"/>
    <dgm:cxn modelId="{BC25C9F6-FC42-6345-B0F1-5570FEEDE8E7}" srcId="{721B70E3-5401-F44E-87D8-396E3B97EECF}" destId="{31AA8E0D-FEA1-054C-ABE2-F90EFBDF699D}" srcOrd="2" destOrd="0" parTransId="{128A811C-24DB-8A49-9327-8607F058B72B}" sibTransId="{DC8844A8-D072-0F49-9A6D-5D82F5DBD961}"/>
    <dgm:cxn modelId="{4AC88AFB-AE42-CF4A-80DF-27196CAFFA35}" type="presOf" srcId="{128A811C-24DB-8A49-9327-8607F058B72B}" destId="{D656C760-C9E6-4144-BF57-2348BB643FB4}" srcOrd="0" destOrd="0" presId="urn:microsoft.com/office/officeart/2005/8/layout/orgChart1"/>
    <dgm:cxn modelId="{9710FDFF-7DBE-4A4E-8415-1CB53EBDD63F}" type="presOf" srcId="{721B70E3-5401-F44E-87D8-396E3B97EECF}" destId="{E22C7881-B471-0F42-96CB-8C5644C5E3CA}" srcOrd="1" destOrd="0" presId="urn:microsoft.com/office/officeart/2005/8/layout/orgChart1"/>
    <dgm:cxn modelId="{752D42FB-39D4-884B-9B85-C5B29C2CA00F}" type="presParOf" srcId="{192D6597-ED69-FF4C-8132-B634EFB63C9D}" destId="{3446D5BE-F41C-8E4E-B55D-435DC596C4AF}" srcOrd="0" destOrd="0" presId="urn:microsoft.com/office/officeart/2005/8/layout/orgChart1"/>
    <dgm:cxn modelId="{6EE3D01F-7D2A-EF4F-AB35-EF20150788ED}" type="presParOf" srcId="{3446D5BE-F41C-8E4E-B55D-435DC596C4AF}" destId="{3B16BF33-87A4-E74E-901F-425BF5207066}" srcOrd="0" destOrd="0" presId="urn:microsoft.com/office/officeart/2005/8/layout/orgChart1"/>
    <dgm:cxn modelId="{9730BDA7-4CD0-A743-8ABF-C1103FE76B47}" type="presParOf" srcId="{3B16BF33-87A4-E74E-901F-425BF5207066}" destId="{9FAC7052-AD2E-A04E-BA22-448C5B6D90D2}" srcOrd="0" destOrd="0" presId="urn:microsoft.com/office/officeart/2005/8/layout/orgChart1"/>
    <dgm:cxn modelId="{9C32B8EB-6822-D444-AC5C-D393CD40A077}" type="presParOf" srcId="{3B16BF33-87A4-E74E-901F-425BF5207066}" destId="{E22C7881-B471-0F42-96CB-8C5644C5E3CA}" srcOrd="1" destOrd="0" presId="urn:microsoft.com/office/officeart/2005/8/layout/orgChart1"/>
    <dgm:cxn modelId="{D953EAB8-1814-EF48-8121-8F6769D673C0}" type="presParOf" srcId="{3446D5BE-F41C-8E4E-B55D-435DC596C4AF}" destId="{66DE8AD7-D2B7-9D4A-B350-CE3D22AEA0D8}" srcOrd="1" destOrd="0" presId="urn:microsoft.com/office/officeart/2005/8/layout/orgChart1"/>
    <dgm:cxn modelId="{AC8C5F9D-EE7A-7A47-8180-6D35E5D80416}" type="presParOf" srcId="{66DE8AD7-D2B7-9D4A-B350-CE3D22AEA0D8}" destId="{B19BF5D3-9338-084D-9B91-06A5CD9E1B06}" srcOrd="0" destOrd="0" presId="urn:microsoft.com/office/officeart/2005/8/layout/orgChart1"/>
    <dgm:cxn modelId="{19F33AD5-80F6-F24C-92FE-09A379117BD5}" type="presParOf" srcId="{66DE8AD7-D2B7-9D4A-B350-CE3D22AEA0D8}" destId="{A8110002-83F8-9744-9949-841B1531DABC}" srcOrd="1" destOrd="0" presId="urn:microsoft.com/office/officeart/2005/8/layout/orgChart1"/>
    <dgm:cxn modelId="{0CAC3AAB-E06A-954B-B4AF-0285F092D4B5}" type="presParOf" srcId="{A8110002-83F8-9744-9949-841B1531DABC}" destId="{399ED946-9297-9F48-B8E0-FEFFE14B3288}" srcOrd="0" destOrd="0" presId="urn:microsoft.com/office/officeart/2005/8/layout/orgChart1"/>
    <dgm:cxn modelId="{75A44087-5644-3B44-B9F7-F16CF1701376}" type="presParOf" srcId="{399ED946-9297-9F48-B8E0-FEFFE14B3288}" destId="{44FCDEBE-2F90-BD4E-B6F3-4C24AA894903}" srcOrd="0" destOrd="0" presId="urn:microsoft.com/office/officeart/2005/8/layout/orgChart1"/>
    <dgm:cxn modelId="{20BEB915-BD7E-3E44-ADAE-5C6DDFACCB83}" type="presParOf" srcId="{399ED946-9297-9F48-B8E0-FEFFE14B3288}" destId="{0CBF5BF7-79B4-D442-ACE7-1A53FCE898D5}" srcOrd="1" destOrd="0" presId="urn:microsoft.com/office/officeart/2005/8/layout/orgChart1"/>
    <dgm:cxn modelId="{A261FD83-B5C0-2648-BD2E-B605CDF8FECE}" type="presParOf" srcId="{A8110002-83F8-9744-9949-841B1531DABC}" destId="{EC8668FD-7D90-C34E-8642-DBF33B4091FB}" srcOrd="1" destOrd="0" presId="urn:microsoft.com/office/officeart/2005/8/layout/orgChart1"/>
    <dgm:cxn modelId="{E17E38DB-4317-3D4F-B4DF-845A68D7F59E}" type="presParOf" srcId="{A8110002-83F8-9744-9949-841B1531DABC}" destId="{2EB13D25-1CA8-5C45-AE8D-5D94E2A955A5}" srcOrd="2" destOrd="0" presId="urn:microsoft.com/office/officeart/2005/8/layout/orgChart1"/>
    <dgm:cxn modelId="{FE8C65D2-F4ED-4244-BDC4-2045598F664B}" type="presParOf" srcId="{66DE8AD7-D2B7-9D4A-B350-CE3D22AEA0D8}" destId="{6D1C7091-9ECF-7149-A84D-BC1BD2AFA0FC}" srcOrd="2" destOrd="0" presId="urn:microsoft.com/office/officeart/2005/8/layout/orgChart1"/>
    <dgm:cxn modelId="{C6BFF440-B997-6541-B345-6627A5C9B55D}" type="presParOf" srcId="{66DE8AD7-D2B7-9D4A-B350-CE3D22AEA0D8}" destId="{BF56CF6A-5384-6D4E-8D1B-055D9C581271}" srcOrd="3" destOrd="0" presId="urn:microsoft.com/office/officeart/2005/8/layout/orgChart1"/>
    <dgm:cxn modelId="{C0B87A7A-177C-5C4E-9779-5C562079823D}" type="presParOf" srcId="{BF56CF6A-5384-6D4E-8D1B-055D9C581271}" destId="{1591A8C3-8FC5-FC43-9F85-8F3F22454005}" srcOrd="0" destOrd="0" presId="urn:microsoft.com/office/officeart/2005/8/layout/orgChart1"/>
    <dgm:cxn modelId="{9AA9676D-DFFF-E24A-8A17-B8AFFAE72FA7}" type="presParOf" srcId="{1591A8C3-8FC5-FC43-9F85-8F3F22454005}" destId="{B0E9EC18-B76F-574A-9B96-A2F5DF184CA5}" srcOrd="0" destOrd="0" presId="urn:microsoft.com/office/officeart/2005/8/layout/orgChart1"/>
    <dgm:cxn modelId="{047D5B88-C6AF-5B43-9B87-DCF0285923BC}" type="presParOf" srcId="{1591A8C3-8FC5-FC43-9F85-8F3F22454005}" destId="{F50C09E0-C115-CB4E-A34D-CAC801D0029B}" srcOrd="1" destOrd="0" presId="urn:microsoft.com/office/officeart/2005/8/layout/orgChart1"/>
    <dgm:cxn modelId="{D592122A-9710-2E42-A987-1831C41AA344}" type="presParOf" srcId="{BF56CF6A-5384-6D4E-8D1B-055D9C581271}" destId="{6C748C35-7EEC-D048-B182-B3D5CB315A96}" srcOrd="1" destOrd="0" presId="urn:microsoft.com/office/officeart/2005/8/layout/orgChart1"/>
    <dgm:cxn modelId="{ABCBE438-A84F-BE4A-A991-9E0F7118B660}" type="presParOf" srcId="{BF56CF6A-5384-6D4E-8D1B-055D9C581271}" destId="{30D22E63-06CB-1A4D-8803-E4274E42B05E}" srcOrd="2" destOrd="0" presId="urn:microsoft.com/office/officeart/2005/8/layout/orgChart1"/>
    <dgm:cxn modelId="{04E02FD0-298B-4E4A-B8C1-66BDDA2B56B2}" type="presParOf" srcId="{66DE8AD7-D2B7-9D4A-B350-CE3D22AEA0D8}" destId="{D656C760-C9E6-4144-BF57-2348BB643FB4}" srcOrd="4" destOrd="0" presId="urn:microsoft.com/office/officeart/2005/8/layout/orgChart1"/>
    <dgm:cxn modelId="{187D3FA7-76E0-8846-96B5-92BF1EB4A53F}" type="presParOf" srcId="{66DE8AD7-D2B7-9D4A-B350-CE3D22AEA0D8}" destId="{FB8DACC8-A177-0341-B5D0-E53A2C2E2BBE}" srcOrd="5" destOrd="0" presId="urn:microsoft.com/office/officeart/2005/8/layout/orgChart1"/>
    <dgm:cxn modelId="{2E8ADB68-5D7A-3A41-ABA0-BA59E1354E21}" type="presParOf" srcId="{FB8DACC8-A177-0341-B5D0-E53A2C2E2BBE}" destId="{49334D3E-DCA4-7846-B64A-AAA1547B4B81}" srcOrd="0" destOrd="0" presId="urn:microsoft.com/office/officeart/2005/8/layout/orgChart1"/>
    <dgm:cxn modelId="{965E24FD-9625-4747-BA86-B640F0D51EBC}" type="presParOf" srcId="{49334D3E-DCA4-7846-B64A-AAA1547B4B81}" destId="{B915B0DD-E044-C241-84B8-7F1EF4390E86}" srcOrd="0" destOrd="0" presId="urn:microsoft.com/office/officeart/2005/8/layout/orgChart1"/>
    <dgm:cxn modelId="{FA663568-AEFA-DF4A-B2C9-A6F33FB1C853}" type="presParOf" srcId="{49334D3E-DCA4-7846-B64A-AAA1547B4B81}" destId="{CF2EA32F-4B85-7A44-942B-7745E7D4B162}" srcOrd="1" destOrd="0" presId="urn:microsoft.com/office/officeart/2005/8/layout/orgChart1"/>
    <dgm:cxn modelId="{C3EF5CE9-EAC9-F24E-8DCE-942211377654}" type="presParOf" srcId="{FB8DACC8-A177-0341-B5D0-E53A2C2E2BBE}" destId="{3EF31F7E-3A2D-8141-97FC-5204008D05AD}" srcOrd="1" destOrd="0" presId="urn:microsoft.com/office/officeart/2005/8/layout/orgChart1"/>
    <dgm:cxn modelId="{43F775E8-E4BB-4C47-98A0-85E2176412AA}" type="presParOf" srcId="{FB8DACC8-A177-0341-B5D0-E53A2C2E2BBE}" destId="{FEDDD001-145E-E749-AF57-B7C6782AEA7D}" srcOrd="2" destOrd="0" presId="urn:microsoft.com/office/officeart/2005/8/layout/orgChart1"/>
    <dgm:cxn modelId="{6D00E05F-0156-0E49-8559-5F32B4875E37}" type="presParOf" srcId="{66DE8AD7-D2B7-9D4A-B350-CE3D22AEA0D8}" destId="{AF5F26F1-3BA1-6C41-9750-7B379A532D16}" srcOrd="6" destOrd="0" presId="urn:microsoft.com/office/officeart/2005/8/layout/orgChart1"/>
    <dgm:cxn modelId="{6C0CA458-2BC6-3A44-82BD-A92974563D7A}" type="presParOf" srcId="{66DE8AD7-D2B7-9D4A-B350-CE3D22AEA0D8}" destId="{822E61D8-813D-AA45-8280-A9F150B3B6A7}" srcOrd="7" destOrd="0" presId="urn:microsoft.com/office/officeart/2005/8/layout/orgChart1"/>
    <dgm:cxn modelId="{BC6F9C55-4D83-6C4F-BB84-D313A576E40C}" type="presParOf" srcId="{822E61D8-813D-AA45-8280-A9F150B3B6A7}" destId="{7A9871FE-FD69-BE46-8B16-E5130537CB47}" srcOrd="0" destOrd="0" presId="urn:microsoft.com/office/officeart/2005/8/layout/orgChart1"/>
    <dgm:cxn modelId="{4CB3A77B-5957-A645-A609-5E8748593C18}" type="presParOf" srcId="{7A9871FE-FD69-BE46-8B16-E5130537CB47}" destId="{BDDC3903-CC65-8748-A161-494C6234EFB8}" srcOrd="0" destOrd="0" presId="urn:microsoft.com/office/officeart/2005/8/layout/orgChart1"/>
    <dgm:cxn modelId="{2310FB99-90F8-E542-A975-DCA7CEAD2C12}" type="presParOf" srcId="{7A9871FE-FD69-BE46-8B16-E5130537CB47}" destId="{9ACD56A7-2B0C-084E-91F1-9B1DA1E1D0C3}" srcOrd="1" destOrd="0" presId="urn:microsoft.com/office/officeart/2005/8/layout/orgChart1"/>
    <dgm:cxn modelId="{517196E4-05A5-3F42-B2E3-AC177A84DC98}" type="presParOf" srcId="{822E61D8-813D-AA45-8280-A9F150B3B6A7}" destId="{9F488FDF-D8C0-7C4C-93C8-D7140DF457A4}" srcOrd="1" destOrd="0" presId="urn:microsoft.com/office/officeart/2005/8/layout/orgChart1"/>
    <dgm:cxn modelId="{C0ACB8D2-4E94-C343-A1E0-35260D33B32A}" type="presParOf" srcId="{822E61D8-813D-AA45-8280-A9F150B3B6A7}" destId="{A54824B0-342B-6645-A41A-71AA49AD1EB3}" srcOrd="2" destOrd="0" presId="urn:microsoft.com/office/officeart/2005/8/layout/orgChart1"/>
    <dgm:cxn modelId="{D333377E-8DC0-3743-9770-D28034A181AB}" type="presParOf" srcId="{3446D5BE-F41C-8E4E-B55D-435DC596C4AF}" destId="{29FC1E07-B77C-DD41-BF91-276DEB60B43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0AD78-2D72-DC45-9359-23A6B9820830}">
      <dsp:nvSpPr>
        <dsp:cNvPr id="0" name=""/>
        <dsp:cNvSpPr/>
      </dsp:nvSpPr>
      <dsp:spPr>
        <a:xfrm>
          <a:off x="0" y="298387"/>
          <a:ext cx="4848200" cy="1939280"/>
        </a:xfrm>
        <a:prstGeom prst="leftRightRibb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F4A68-062D-014A-AEA9-B6BDD9BDD263}">
      <dsp:nvSpPr>
        <dsp:cNvPr id="0" name=""/>
        <dsp:cNvSpPr/>
      </dsp:nvSpPr>
      <dsp:spPr>
        <a:xfrm>
          <a:off x="581783" y="637761"/>
          <a:ext cx="1599906" cy="9502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8684" rIns="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Internal</a:t>
          </a:r>
        </a:p>
      </dsp:txBody>
      <dsp:txXfrm>
        <a:off x="581783" y="637761"/>
        <a:ext cx="1599906" cy="950247"/>
      </dsp:txXfrm>
    </dsp:sp>
    <dsp:sp modelId="{908A72F2-D22E-CA47-9DC1-5E8FE42869FC}">
      <dsp:nvSpPr>
        <dsp:cNvPr id="0" name=""/>
        <dsp:cNvSpPr/>
      </dsp:nvSpPr>
      <dsp:spPr>
        <a:xfrm>
          <a:off x="2424100" y="948046"/>
          <a:ext cx="1890798" cy="9502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8684" rIns="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External</a:t>
          </a:r>
        </a:p>
      </dsp:txBody>
      <dsp:txXfrm>
        <a:off x="2424100" y="948046"/>
        <a:ext cx="1890798" cy="950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0AD78-2D72-DC45-9359-23A6B9820830}">
      <dsp:nvSpPr>
        <dsp:cNvPr id="0" name=""/>
        <dsp:cNvSpPr/>
      </dsp:nvSpPr>
      <dsp:spPr>
        <a:xfrm>
          <a:off x="0" y="298387"/>
          <a:ext cx="4848200" cy="1939280"/>
        </a:xfrm>
        <a:prstGeom prst="leftRightRibb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F4A68-062D-014A-AEA9-B6BDD9BDD263}">
      <dsp:nvSpPr>
        <dsp:cNvPr id="0" name=""/>
        <dsp:cNvSpPr/>
      </dsp:nvSpPr>
      <dsp:spPr>
        <a:xfrm>
          <a:off x="581783" y="637761"/>
          <a:ext cx="1599906" cy="9502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Upstream</a:t>
          </a:r>
        </a:p>
      </dsp:txBody>
      <dsp:txXfrm>
        <a:off x="581783" y="637761"/>
        <a:ext cx="1599906" cy="950247"/>
      </dsp:txXfrm>
    </dsp:sp>
    <dsp:sp modelId="{908A72F2-D22E-CA47-9DC1-5E8FE42869FC}">
      <dsp:nvSpPr>
        <dsp:cNvPr id="0" name=""/>
        <dsp:cNvSpPr/>
      </dsp:nvSpPr>
      <dsp:spPr>
        <a:xfrm>
          <a:off x="2424100" y="948046"/>
          <a:ext cx="1890798" cy="9502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Downstream</a:t>
          </a:r>
        </a:p>
      </dsp:txBody>
      <dsp:txXfrm>
        <a:off x="2424100" y="948046"/>
        <a:ext cx="1890798" cy="9502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F26F1-3BA1-6C41-9750-7B379A532D16}">
      <dsp:nvSpPr>
        <dsp:cNvPr id="0" name=""/>
        <dsp:cNvSpPr/>
      </dsp:nvSpPr>
      <dsp:spPr>
        <a:xfrm>
          <a:off x="3540223" y="1747806"/>
          <a:ext cx="2772725" cy="320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405"/>
              </a:lnTo>
              <a:lnTo>
                <a:pt x="2772725" y="160405"/>
              </a:lnTo>
              <a:lnTo>
                <a:pt x="2772725" y="3208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6C760-C9E6-4144-BF57-2348BB643FB4}">
      <dsp:nvSpPr>
        <dsp:cNvPr id="0" name=""/>
        <dsp:cNvSpPr/>
      </dsp:nvSpPr>
      <dsp:spPr>
        <a:xfrm>
          <a:off x="3540223" y="1747806"/>
          <a:ext cx="924241" cy="320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405"/>
              </a:lnTo>
              <a:lnTo>
                <a:pt x="924241" y="160405"/>
              </a:lnTo>
              <a:lnTo>
                <a:pt x="924241" y="3208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C7091-9ECF-7149-A84D-BC1BD2AFA0FC}">
      <dsp:nvSpPr>
        <dsp:cNvPr id="0" name=""/>
        <dsp:cNvSpPr/>
      </dsp:nvSpPr>
      <dsp:spPr>
        <a:xfrm>
          <a:off x="2615982" y="1747806"/>
          <a:ext cx="924241" cy="320811"/>
        </a:xfrm>
        <a:custGeom>
          <a:avLst/>
          <a:gdLst/>
          <a:ahLst/>
          <a:cxnLst/>
          <a:rect l="0" t="0" r="0" b="0"/>
          <a:pathLst>
            <a:path>
              <a:moveTo>
                <a:pt x="924241" y="0"/>
              </a:moveTo>
              <a:lnTo>
                <a:pt x="924241" y="160405"/>
              </a:lnTo>
              <a:lnTo>
                <a:pt x="0" y="160405"/>
              </a:lnTo>
              <a:lnTo>
                <a:pt x="0" y="3208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9BF5D3-9338-084D-9B91-06A5CD9E1B06}">
      <dsp:nvSpPr>
        <dsp:cNvPr id="0" name=""/>
        <dsp:cNvSpPr/>
      </dsp:nvSpPr>
      <dsp:spPr>
        <a:xfrm>
          <a:off x="767498" y="1747806"/>
          <a:ext cx="2772725" cy="320811"/>
        </a:xfrm>
        <a:custGeom>
          <a:avLst/>
          <a:gdLst/>
          <a:ahLst/>
          <a:cxnLst/>
          <a:rect l="0" t="0" r="0" b="0"/>
          <a:pathLst>
            <a:path>
              <a:moveTo>
                <a:pt x="2772725" y="0"/>
              </a:moveTo>
              <a:lnTo>
                <a:pt x="2772725" y="160405"/>
              </a:lnTo>
              <a:lnTo>
                <a:pt x="0" y="160405"/>
              </a:lnTo>
              <a:lnTo>
                <a:pt x="0" y="3208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C7052-AD2E-A04E-BA22-448C5B6D90D2}">
      <dsp:nvSpPr>
        <dsp:cNvPr id="0" name=""/>
        <dsp:cNvSpPr/>
      </dsp:nvSpPr>
      <dsp:spPr>
        <a:xfrm>
          <a:off x="2776387" y="983970"/>
          <a:ext cx="1527672" cy="7638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System</a:t>
          </a:r>
        </a:p>
      </dsp:txBody>
      <dsp:txXfrm>
        <a:off x="2776387" y="983970"/>
        <a:ext cx="1527672" cy="763836"/>
      </dsp:txXfrm>
    </dsp:sp>
    <dsp:sp modelId="{44FCDEBE-2F90-BD4E-B6F3-4C24AA894903}">
      <dsp:nvSpPr>
        <dsp:cNvPr id="0" name=""/>
        <dsp:cNvSpPr/>
      </dsp:nvSpPr>
      <dsp:spPr>
        <a:xfrm>
          <a:off x="3662" y="2068617"/>
          <a:ext cx="1527672" cy="7638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One mode of transport</a:t>
          </a:r>
        </a:p>
      </dsp:txBody>
      <dsp:txXfrm>
        <a:off x="3662" y="2068617"/>
        <a:ext cx="1527672" cy="763836"/>
      </dsp:txXfrm>
    </dsp:sp>
    <dsp:sp modelId="{B0E9EC18-B76F-574A-9B96-A2F5DF184CA5}">
      <dsp:nvSpPr>
        <dsp:cNvPr id="0" name=""/>
        <dsp:cNvSpPr/>
      </dsp:nvSpPr>
      <dsp:spPr>
        <a:xfrm>
          <a:off x="1852146" y="2068617"/>
          <a:ext cx="1527672" cy="7638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Two transport modes</a:t>
          </a:r>
        </a:p>
      </dsp:txBody>
      <dsp:txXfrm>
        <a:off x="1852146" y="2068617"/>
        <a:ext cx="1527672" cy="763836"/>
      </dsp:txXfrm>
    </dsp:sp>
    <dsp:sp modelId="{B915B0DD-E044-C241-84B8-7F1EF4390E86}">
      <dsp:nvSpPr>
        <dsp:cNvPr id="0" name=""/>
        <dsp:cNvSpPr/>
      </dsp:nvSpPr>
      <dsp:spPr>
        <a:xfrm>
          <a:off x="3700629" y="2068617"/>
          <a:ext cx="1527672" cy="7638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Multiple modes of transport</a:t>
          </a:r>
        </a:p>
      </dsp:txBody>
      <dsp:txXfrm>
        <a:off x="3700629" y="2068617"/>
        <a:ext cx="1527672" cy="763836"/>
      </dsp:txXfrm>
    </dsp:sp>
    <dsp:sp modelId="{BDDC3903-CC65-8748-A161-494C6234EFB8}">
      <dsp:nvSpPr>
        <dsp:cNvPr id="0" name=""/>
        <dsp:cNvSpPr/>
      </dsp:nvSpPr>
      <dsp:spPr>
        <a:xfrm>
          <a:off x="5549113" y="2068617"/>
          <a:ext cx="1527672" cy="7638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Terminal deliveries</a:t>
          </a:r>
        </a:p>
      </dsp:txBody>
      <dsp:txXfrm>
        <a:off x="5549113" y="2068617"/>
        <a:ext cx="1527672" cy="763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7" y="3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/>
          <a:lstStyle>
            <a:lvl1pPr algn="r">
              <a:defRPr sz="1200"/>
            </a:lvl1pPr>
          </a:lstStyle>
          <a:p>
            <a:fld id="{4A669A81-0E33-4589-B282-F0D79172417E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614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7" y="6456614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 anchor="b"/>
          <a:lstStyle>
            <a:lvl1pPr algn="r">
              <a:defRPr sz="1200"/>
            </a:lvl1pPr>
          </a:lstStyle>
          <a:p>
            <a:fld id="{8BABD91B-942F-46B0-AE63-8642CF4A1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870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2227" y="3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/>
          <a:lstStyle>
            <a:lvl1pPr algn="r">
              <a:defRPr sz="1200"/>
            </a:lvl1pPr>
          </a:lstStyle>
          <a:p>
            <a:fld id="{F9DCA7DD-C6A2-4CDD-97B6-287CC07D788F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09588"/>
            <a:ext cx="3395663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81" tIns="45341" rIns="90681" bIns="4534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267" y="3228898"/>
            <a:ext cx="7898130" cy="3058954"/>
          </a:xfrm>
          <a:prstGeom prst="rect">
            <a:avLst/>
          </a:prstGeom>
        </p:spPr>
        <p:txBody>
          <a:bodyPr vert="horz" lIns="90681" tIns="45341" rIns="90681" bIns="453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2227" y="6456614"/>
            <a:ext cx="4278154" cy="339883"/>
          </a:xfrm>
          <a:prstGeom prst="rect">
            <a:avLst/>
          </a:prstGeom>
        </p:spPr>
        <p:txBody>
          <a:bodyPr vert="horz" lIns="90681" tIns="45341" rIns="90681" bIns="45341" rtlCol="0" anchor="b"/>
          <a:lstStyle>
            <a:lvl1pPr algn="r">
              <a:defRPr sz="1200"/>
            </a:lvl1pPr>
          </a:lstStyle>
          <a:p>
            <a:fld id="{E9986DA5-B430-47D2-99C1-B4FA106D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3241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018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B7B3D-B123-63EC-CCDB-4965A4AB5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1DA4AC-CFE1-3D2A-FAD8-BCA87F55B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408EB1-E1F4-4998-8F5F-2244BF7F7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680F-60E0-F919-A76B-CF89C21C3C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45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9250-AE21-7499-7391-DF7BB4FA4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42F71-71A9-C653-0D93-31E49CEC2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BC76CE-D8C5-A583-ED4E-2CAB2C39B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4D6B2-765B-41C6-905C-D863E0AAC2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547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E5C08-0717-5550-5338-9EB662C7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7E4CA-53A9-83F8-05AE-E82ABD7B6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90619B-7F8A-81F3-7A7E-29CA4332B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9C7C6-E7E8-6387-7B0E-7D2BB97B4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844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85D9A-C14B-24B0-2F3E-264E7DB85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EDE65-ACCF-846E-01A3-2BF6BEF10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915C1-DF24-F758-3FC8-04BF85F32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B349E-7F06-832A-80AE-AF361F226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934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2EB81-B9B4-5489-B224-D874F309D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5BBF9-A39C-A08D-196A-D24858234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2FEC5-49BA-646D-2D15-D6C4AFAC8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F5FD9-1CA5-BAA8-606B-E452B280BF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444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A3197-9F6B-C3AD-17B3-3D0073D03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2AFD5-8333-DEEE-F14E-4D3E2D864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D9CD8-FB45-0AE4-42D0-A1A07538BA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CA391-23DC-E5F3-7909-4DF16025A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305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F20EC-30C2-4A67-45A7-7117E0E1E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2DFDBF-B399-5668-9EA6-7AAD3E399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E87C83-DFDC-35A0-9F9A-32EBE174F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B79A7-AF51-8449-DD11-206E6AD5DB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918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41066-D587-E2CE-5E62-EA00695B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8773D-F957-8279-4FB6-D6F7612E6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4B626-F2CC-6DD9-1604-AD3518347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BFC1B-4748-9580-96C3-4FD1B442C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377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FCE93-EED2-0BAB-419C-ADDEA29B6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77C20-627A-A07C-60BF-173DB7463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96C3D-6D7C-6028-4C5F-1306341A7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6DB6A-9B8F-9D8C-4567-DF79634A1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145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4E88F-A0F4-69C8-0D34-630683442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6E0777-1BF7-E486-3EF9-3C90D5B79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04E75-F24C-2FCA-1A97-568C2708E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283CA-2614-2F6A-D1D0-77AC8F5207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845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403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1FEB7-67C9-9AF5-8BCB-5FC2D1FBC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E52BE-03E9-CA84-10DA-1365E004A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8BABD-D68E-9374-9B1C-37963E097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740A6-C9A6-A8A7-1E14-66134A3434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574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3DBCD-EF26-2A48-14DC-C08F8B7D6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1AB31-754F-882F-107F-F793618DF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09026-B525-1A63-26A6-B70A72872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F2E7F-7CB5-24A0-A080-D1864E783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656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77AED-E5BF-F2DF-44A9-2C562EA04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9ED0A-D998-0065-CF84-527982B6C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8683D-28AC-DCFA-B838-70054F949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0CEC1-9C61-DA0D-2666-1D0C1A7F6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36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525A4-C68D-3642-1441-C5033A1D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DD7D6-D85A-F8EC-6B11-CADDC85D0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B4D466-BE9F-CFC7-EFF9-D6A56EDE3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4949A-B1A5-CAB6-6340-87824A87E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8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3DF89-9A30-38E1-2587-16D695C5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A075D-E74B-2DEA-693B-CE5618CD5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97C67-1E6E-1E54-126F-F97228B99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F713E-C98D-2D78-FFA5-93436958F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078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1C095-7E11-0FD0-31B9-F80B4FED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1DB4B-9619-5902-5EF7-AAAAE4D13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4504F-4738-FC33-5CCF-47E0D385E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2CCB5-A681-C89D-E0EE-E145EA246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6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F6382-61C6-FCF1-6753-693377AA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A7CF75-D5AD-BAAC-8BDD-473B99EEF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358FE-E052-C02A-7941-F6A98B511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89805-0362-775C-C483-AC3E1B53F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002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26AFA-424D-9B36-4656-8DC32B837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25881-6700-3CF7-0A90-A6A874301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3ABA5-F6AE-E51D-AD6F-6C83D8FD1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D46F8-F592-FEAD-7183-94AAB1420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366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3FE1E-731F-70D8-1859-766CD97E1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9B13F-A07E-B934-6C1A-1D290438F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CCE7BF-C806-AF63-5125-4A4D3F788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A9B76-A666-36C1-236D-FE4436082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915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21489-39EC-A748-D097-52283C8E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2CAA2-92B6-4FCF-222D-07166190D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1D9900-8D5C-DE45-89BD-B28C2DB98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4A411-845E-C798-CE78-FCFA25636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4376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1C529-F6F5-25C0-83FE-F9A02CBC0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A5037-F727-773A-978B-7DAE62894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8BBF5-EADC-3A75-F3A0-8965BFECE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E7590-1EB7-E84E-39E8-8BF823ACB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058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D65D-FDF7-9F58-06A3-2D538F18B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58C89-CD12-C4B8-E8F7-D987A46BA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0969F-87C1-1A4E-753C-D9362788B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6C948-8792-011A-05F1-A903CF282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366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3FC5A-B56C-2150-CD59-9AEC2C6FD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BD1C83-4ED0-C745-79CF-55EF3975B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CDE98C-9C39-ED40-F0AC-CF4FE087A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72B23-3099-C5AB-5149-034624EA2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916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AA0E-06AE-DD5B-1154-45E5C8F2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D5139-E2CC-4082-5055-8B0637C89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7518B-1AE7-8048-D01C-063401B71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9E409-BF36-D12C-F816-2C282AF22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5943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60A8C-6CEC-6346-DC83-19E7A5A60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0FE41-3D98-3313-8052-16316B58C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E491C-1532-2F76-97AC-3EC19E7E2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6D96-67A5-77C8-F3FE-D901D59AE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8544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7E1D-D9E6-58EE-5B62-43E72CFFA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594BB-6114-4ED7-EE7A-B30E837631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AC76D-40D2-9057-12FC-C15C1F553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BAFC7-694B-4CBA-787E-FC02E328C0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641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9206B-19F1-B420-4173-65CDCB435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71163-1840-BB89-DB19-E982518A3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43C9D-6D12-4AD4-8AC4-CCC1B79B6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53678-4700-D994-5B80-F69567475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276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389E1-018E-61F1-CCAB-44B9D7D4F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518D9-D764-C0AF-D45B-A6720EF46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DE312-3DF2-47B6-F792-46088C420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61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C7D9C-BF4F-56E0-DE23-9065E4E43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CED19-4027-CFA0-8BBB-E23CECACD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85F99-29FD-01AD-EBE0-87A5F9DC1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3ACD5-06B0-212A-BADB-DA00586C94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316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12A42-C8F7-A300-A66F-CED14200E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9334BC-92DD-E944-23EA-3BAEC2428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2F914-488E-1527-4BB1-BAEEBCFB2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E0DFA-8031-7523-ADC6-76D51AB8A1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64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8E8F1-CBA6-415D-D0B5-7DB86DE66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842A5-7705-3114-E005-68DB0E21C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FD6754-C536-3388-BD6C-B4A4618A0D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D5CAA-A91C-B699-D0C6-B8183F7360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95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85AFD-E1FB-799A-545A-80CF3B2EF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45669-3F48-2356-B901-4443068D9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E4F467-623F-6560-22B1-51CD93D4A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853-BCB3-4975-ADB3-824546173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7317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61D93-18AD-2ED0-8902-AB16CF4D2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8C3D48-AE9B-97A0-9D60-2BC674545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4D1ADC-6B05-E643-051A-A296C7E3F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57CAA-C15A-678E-EF57-ACB6E13F7D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677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48500-5D8F-1FFE-3D5F-886D0996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952D9-765A-08B6-5E44-FD4AF60CE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3388DA-3011-B511-CC8B-B8683CDD5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D35AE-5D1E-170D-8042-24E8734949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86DA5-B430-47D2-99C1-B4FA106DCFE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96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62D1-ED0D-4FCA-BA1A-A1D82258B699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31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A7C5-6E4C-4D7F-96B4-81398638B5FC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62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4176-BAB1-47A6-85E2-6BFDD80E0193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9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7257-3558-4AF0-AA8B-214C734CA89A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05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BDF9-0516-4B77-B088-D840AB5DA329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1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0B292-C0AC-4E80-B6CB-F8B388CFBB77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99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45C3-4168-426C-BFC2-B8DB5BF54B08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17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392-A43B-41E8-AB4B-2CD0F7D2383C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71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8F34-1A7C-4565-ACA3-92E4B145FE1C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12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1653-A279-41ED-93DB-FFE0AE9DF805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84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2C0C-459A-461F-9579-67B074B7AA1D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704A-D409-4415-B19F-5CE1CF4310BE}" type="datetime1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TNT – Lesson 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E9AD2-DEE8-4C2C-B048-0E3775CA56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78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280920" cy="1872208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</a:rPr>
              <a:t>Freight and Passengers Transportation</a:t>
            </a:r>
            <a:br>
              <a:rPr lang="en-US" altLang="ja-JP" sz="2800" dirty="0">
                <a:solidFill>
                  <a:srgbClr val="002060"/>
                </a:solidFill>
              </a:rPr>
            </a:br>
            <a:br>
              <a:rPr lang="en-US" altLang="ja-JP" sz="2800" i="1" dirty="0"/>
            </a:br>
            <a:endParaRPr kumimoji="1" lang="ja-JP" alt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91580" y="2420888"/>
            <a:ext cx="7560840" cy="2088232"/>
          </a:xfrm>
        </p:spPr>
        <p:txBody>
          <a:bodyPr>
            <a:noAutofit/>
          </a:bodyPr>
          <a:lstStyle/>
          <a:p>
            <a:r>
              <a:rPr lang="en-US" altLang="ja-JP" sz="2800" dirty="0">
                <a:solidFill>
                  <a:srgbClr val="C00000"/>
                </a:solidFill>
              </a:rPr>
              <a:t>Meeting #1</a:t>
            </a:r>
          </a:p>
          <a:p>
            <a:r>
              <a:rPr lang="en-GB" altLang="ja-JP" sz="4800" dirty="0">
                <a:solidFill>
                  <a:srgbClr val="002060"/>
                </a:solidFill>
              </a:rPr>
              <a:t> </a:t>
            </a:r>
            <a:r>
              <a:rPr lang="en-US" altLang="ja-JP" sz="4800" dirty="0">
                <a:solidFill>
                  <a:srgbClr val="002060"/>
                </a:solidFill>
              </a:rPr>
              <a:t> Introduction</a:t>
            </a: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467544" y="4318139"/>
            <a:ext cx="8136904" cy="1775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1800" dirty="0">
              <a:solidFill>
                <a:srgbClr val="00206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786582"/>
              </p:ext>
            </p:extLst>
          </p:nvPr>
        </p:nvGraphicFramePr>
        <p:xfrm>
          <a:off x="899592" y="5013176"/>
          <a:ext cx="6912768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3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800" i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800" u="none" dirty="0">
                          <a:solidFill>
                            <a:srgbClr val="C00000"/>
                          </a:solidFill>
                        </a:rPr>
                        <a:t>Lecturer:</a:t>
                      </a:r>
                      <a:endParaRPr kumimoji="1" lang="ja-JP" altLang="en-US" sz="2800" u="none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800" u="none" dirty="0"/>
                        <a:t>Ph.D. </a:t>
                      </a:r>
                      <a:r>
                        <a:rPr lang="en-US" altLang="ja-JP" sz="2800" u="none" dirty="0" err="1"/>
                        <a:t>ing</a:t>
                      </a:r>
                      <a:r>
                        <a:rPr lang="en-US" altLang="ja-JP" sz="2800" u="none" dirty="0"/>
                        <a:t>. Aleksandrs </a:t>
                      </a:r>
                      <a:r>
                        <a:rPr lang="en-US" altLang="ja-JP" sz="2800" u="none" dirty="0" err="1"/>
                        <a:t>Kotlars</a:t>
                      </a:r>
                      <a:endParaRPr lang="en-US" altLang="ja-JP" sz="2800" u="none" dirty="0"/>
                    </a:p>
                    <a:p>
                      <a:endParaRPr kumimoji="1" lang="ja-JP" altLang="en-US" sz="28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08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8865C-04E3-BB61-6A39-0C5D9961B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206CF11-B421-7686-6DBB-31AF7FBDCD7A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Self-check exercise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3EBB89-17D7-9BB1-29F4-77762586DF09}"/>
              </a:ext>
            </a:extLst>
          </p:cNvPr>
          <p:cNvSpPr txBox="1"/>
          <p:nvPr/>
        </p:nvSpPr>
        <p:spPr>
          <a:xfrm>
            <a:off x="323528" y="908720"/>
            <a:ext cx="857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Estimate total loading meters for 10 shipments as shown in table below.</a:t>
            </a:r>
          </a:p>
          <a:p>
            <a:r>
              <a:rPr lang="en-US" b="1" i="1" dirty="0"/>
              <a:t>Assume 1LDM = 1750 kg, 1M3 = 300 kg.</a:t>
            </a:r>
          </a:p>
          <a:p>
            <a:r>
              <a:rPr lang="en-US" b="1" i="1" dirty="0"/>
              <a:t>Gross weight – total for all HU.</a:t>
            </a: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8E06AB5B-1CA9-8FE2-5778-8A660B00AAF2}"/>
              </a:ext>
            </a:extLst>
          </p:cNvPr>
          <p:cNvSpPr/>
          <p:nvPr/>
        </p:nvSpPr>
        <p:spPr>
          <a:xfrm>
            <a:off x="8604448" y="44624"/>
            <a:ext cx="432048" cy="432048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B92B529A-31B0-E577-0F91-36BB70C8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03" y="1916832"/>
            <a:ext cx="6315546" cy="470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7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998E-5A8E-7601-F772-45C2108F6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B0CA72F-F8E9-5C06-2939-358390A26F42}"/>
              </a:ext>
            </a:extLst>
          </p:cNvPr>
          <p:cNvSpPr txBox="1">
            <a:spLocks/>
          </p:cNvSpPr>
          <p:nvPr/>
        </p:nvSpPr>
        <p:spPr>
          <a:xfrm>
            <a:off x="457200" y="2691837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Organization of transportation process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6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79AD0-CF6E-EE73-E7F6-984B730AF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F0D73A0-7134-D769-ABE9-7F6E8B8DC641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Parties involved in transportation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The shipping process vietnam">
            <a:extLst>
              <a:ext uri="{FF2B5EF4-FFF2-40B4-BE49-F238E27FC236}">
                <a16:creationId xmlns:a16="http://schemas.microsoft.com/office/drawing/2014/main" id="{0C5C5D9A-F422-AE90-468A-F453F00B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980728"/>
            <a:ext cx="8460432" cy="236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CA7D582-B1B0-DEB3-F260-57DFB700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144" y="3429000"/>
            <a:ext cx="6297712" cy="32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36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C30C1-AAD2-A895-F99C-B13B5094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44C8E74-112C-93A8-B82C-23050FFE2034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Transportation systems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2" name="Picture 2" descr="https://transportgeography.org/wp-content/uploads/2017/10/transport_system.png">
            <a:extLst>
              <a:ext uri="{FF2B5EF4-FFF2-40B4-BE49-F238E27FC236}">
                <a16:creationId xmlns:a16="http://schemas.microsoft.com/office/drawing/2014/main" id="{B3A40854-2CE4-EBFF-0318-35253A48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037" y="1730276"/>
            <a:ext cx="3179939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transportgeography.org/wp-content/uploads/2017/10/components_transportation.png">
            <a:extLst>
              <a:ext uri="{FF2B5EF4-FFF2-40B4-BE49-F238E27FC236}">
                <a16:creationId xmlns:a16="http://schemas.microsoft.com/office/drawing/2014/main" id="{88141D39-1B48-7437-EC99-CAF0D365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32" y="1351512"/>
            <a:ext cx="5256583" cy="38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3E3B9-1B0B-0F5F-1007-05F0DCF83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5603ABCF-6826-F3FE-DEC0-3B2BCC629E28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Freight transportation systems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12E547C-9416-316F-477E-9A2FC3987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083324"/>
              </p:ext>
            </p:extLst>
          </p:nvPr>
        </p:nvGraphicFramePr>
        <p:xfrm>
          <a:off x="683568" y="980728"/>
          <a:ext cx="4848200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25D2E46-4020-6DC9-3730-01B7007DC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012540"/>
              </p:ext>
            </p:extLst>
          </p:nvPr>
        </p:nvGraphicFramePr>
        <p:xfrm>
          <a:off x="683568" y="3516784"/>
          <a:ext cx="4848200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13E04B-DD2D-E73E-1B80-27D57C000798}"/>
              </a:ext>
            </a:extLst>
          </p:cNvPr>
          <p:cNvSpPr txBox="1"/>
          <p:nvPr/>
        </p:nvSpPr>
        <p:spPr>
          <a:xfrm>
            <a:off x="2171564" y="55079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Also Midstream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380DB-860E-6A4C-C01A-766C3E46C7DB}"/>
              </a:ext>
            </a:extLst>
          </p:cNvPr>
          <p:cNvSpPr txBox="1"/>
          <p:nvPr/>
        </p:nvSpPr>
        <p:spPr>
          <a:xfrm>
            <a:off x="6372200" y="1393125"/>
            <a:ext cx="20882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Principles of transportation planning.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Building communication with system participants.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Applicable transportation solutions (services).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Best industry practices.</a:t>
            </a:r>
          </a:p>
        </p:txBody>
      </p:sp>
    </p:spTree>
    <p:extLst>
      <p:ext uri="{BB962C8B-B14F-4D97-AF65-F5344CB8AC3E}">
        <p14:creationId xmlns:p14="http://schemas.microsoft.com/office/powerpoint/2010/main" val="399657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A0EAA-7088-3B59-8465-B8E0DEDC3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B70BBEA-EF43-BF70-6258-CAD60E6A7969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Industries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4F43A19-53C7-456F-9EAE-00509D899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47317"/>
            <a:ext cx="8648364" cy="25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73015-CD57-8838-5099-C8EDAE69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3F0AEED-5C16-49AC-5836-666E2C6037C2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Discussion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Explosion 1 5">
            <a:extLst>
              <a:ext uri="{FF2B5EF4-FFF2-40B4-BE49-F238E27FC236}">
                <a16:creationId xmlns:a16="http://schemas.microsoft.com/office/drawing/2014/main" id="{BC90E8BF-E9B4-2040-3E14-AB05B5B81ADE}"/>
              </a:ext>
            </a:extLst>
          </p:cNvPr>
          <p:cNvSpPr/>
          <p:nvPr/>
        </p:nvSpPr>
        <p:spPr>
          <a:xfrm>
            <a:off x="8604448" y="44624"/>
            <a:ext cx="432048" cy="432048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BF70BA-EBF3-65A8-4990-F21E22DFE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573557"/>
              </p:ext>
            </p:extLst>
          </p:nvPr>
        </p:nvGraphicFramePr>
        <p:xfrm>
          <a:off x="0" y="908720"/>
          <a:ext cx="9144000" cy="5596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571035675"/>
                    </a:ext>
                  </a:extLst>
                </a:gridCol>
              </a:tblGrid>
              <a:tr h="407090"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solidFill>
                            <a:schemeClr val="tx1"/>
                          </a:solidFill>
                        </a:rPr>
                        <a:t>Description of the task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63853888"/>
                  </a:ext>
                </a:extLst>
              </a:tr>
              <a:tr h="518215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Team #1 reviews following industries: Automotive, Energy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Team #2 reviews following industries: Food &amp; groceries, Healthcare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Team #3 reviews following industries: Electronics, FMCG</a:t>
                      </a:r>
                    </a:p>
                    <a:p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Task</a:t>
                      </a: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Each team has to prepare answers (ideas) to the following questions:</a:t>
                      </a:r>
                    </a:p>
                    <a:p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What specific requirements (related to freight transportation services) a particular company that represents your chosen industry shall set towards logistics service providers and transportation service in general?</a:t>
                      </a:r>
                    </a:p>
                    <a:p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1.1. Technical and operational requirements for transport and storage</a:t>
                      </a: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1.2. Legal requirements</a:t>
                      </a: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1.3. Commercial requirements</a:t>
                      </a: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1.4. Quality service requirements</a:t>
                      </a: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1.5. IT requirements </a:t>
                      </a:r>
                    </a:p>
                    <a:p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What criteria do you think should be used by companies operating in a particular sector to select logistics service providers (for transport and transport services)? </a:t>
                      </a:r>
                    </a:p>
                    <a:p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Expected results:</a:t>
                      </a:r>
                    </a:p>
                    <a:p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~ 20-30 minutes for discussion/preparations.</a:t>
                      </a: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Short speech ~10 min (question 1 and question 2 together) with justifications and examples.</a:t>
                      </a:r>
                    </a:p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The presentation can be oral or using visual material (draw/write on whiteboard).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5350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55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15959-4FAF-83F4-D75E-4706F3744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FFEA4C7-2795-595D-F772-1BF342493D81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Freight transportation systems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CCB2F68-9585-306C-BF1B-DF1FF309E6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1268556"/>
              </p:ext>
            </p:extLst>
          </p:nvPr>
        </p:nvGraphicFramePr>
        <p:xfrm>
          <a:off x="1031776" y="836712"/>
          <a:ext cx="708044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EE10210-CECD-567D-1681-6FC60F9F986C}"/>
              </a:ext>
            </a:extLst>
          </p:cNvPr>
          <p:cNvSpPr txBox="1"/>
          <p:nvPr/>
        </p:nvSpPr>
        <p:spPr>
          <a:xfrm>
            <a:off x="4427984" y="4019145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One carrier &amp; multiple documents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One carrier &amp; single document</a:t>
            </a:r>
          </a:p>
        </p:txBody>
      </p:sp>
    </p:spTree>
    <p:extLst>
      <p:ext uri="{BB962C8B-B14F-4D97-AF65-F5344CB8AC3E}">
        <p14:creationId xmlns:p14="http://schemas.microsoft.com/office/powerpoint/2010/main" val="3215549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74BE8-CD0D-3CDB-6A1B-658334127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1D5F567A-BA8A-4000-16EC-0A3835A94D28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International transportation process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Explosion 1 1">
            <a:extLst>
              <a:ext uri="{FF2B5EF4-FFF2-40B4-BE49-F238E27FC236}">
                <a16:creationId xmlns:a16="http://schemas.microsoft.com/office/drawing/2014/main" id="{E08F51B1-9854-CC58-EF0F-D2564E6B78C3}"/>
              </a:ext>
            </a:extLst>
          </p:cNvPr>
          <p:cNvSpPr/>
          <p:nvPr/>
        </p:nvSpPr>
        <p:spPr>
          <a:xfrm>
            <a:off x="8604448" y="44624"/>
            <a:ext cx="432048" cy="432048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447DE0-F1A6-6184-70E8-DBE94A643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020185"/>
              </p:ext>
            </p:extLst>
          </p:nvPr>
        </p:nvGraphicFramePr>
        <p:xfrm>
          <a:off x="6071142" y="1988840"/>
          <a:ext cx="2766342" cy="45259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766342">
                  <a:extLst>
                    <a:ext uri="{9D8B030D-6E8A-4147-A177-3AD203B41FA5}">
                      <a16:colId xmlns:a16="http://schemas.microsoft.com/office/drawing/2014/main" val="982311156"/>
                    </a:ext>
                  </a:extLst>
                </a:gridCol>
              </a:tblGrid>
              <a:tr h="441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Coordination with Freight Forwarder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959159800"/>
                  </a:ext>
                </a:extLst>
              </a:tr>
              <a:tr h="332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Customs Clearance at Export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568171770"/>
                  </a:ext>
                </a:extLst>
              </a:tr>
              <a:tr h="550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Customs Clearance at Import Destination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2888559043"/>
                  </a:ext>
                </a:extLst>
              </a:tr>
              <a:tr h="441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Documentation Preparation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1497969043"/>
                  </a:ext>
                </a:extLst>
              </a:tr>
              <a:tr h="441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Final Delivery Arrangements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1509329186"/>
                  </a:ext>
                </a:extLst>
              </a:tr>
              <a:tr h="441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Handover &amp; Completion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814445042"/>
                  </a:ext>
                </a:extLst>
              </a:tr>
              <a:tr h="441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Initial Planning &amp; Preparation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3757398342"/>
                  </a:ext>
                </a:extLst>
              </a:tr>
              <a:tr h="441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Loading and Physical Transport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3274094294"/>
                  </a:ext>
                </a:extLst>
              </a:tr>
              <a:tr h="4416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Real-Time Tracking and Monitoring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1687459744"/>
                  </a:ext>
                </a:extLst>
              </a:tr>
              <a:tr h="550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</a:rPr>
                        <a:t>Selection of Transport Mode and Carrier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77" marR="5677" marT="5677" marB="0" anchor="ctr"/>
                </a:tc>
                <a:extLst>
                  <a:ext uri="{0D108BD9-81ED-4DB2-BD59-A6C34878D82A}">
                    <a16:rowId xmlns:a16="http://schemas.microsoft.com/office/drawing/2014/main" val="257439733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6CCC5F-301D-238E-2030-1507520CF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15550"/>
              </p:ext>
            </p:extLst>
          </p:nvPr>
        </p:nvGraphicFramePr>
        <p:xfrm>
          <a:off x="310502" y="1988840"/>
          <a:ext cx="2567862" cy="4525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173">
                  <a:extLst>
                    <a:ext uri="{9D8B030D-6E8A-4147-A177-3AD203B41FA5}">
                      <a16:colId xmlns:a16="http://schemas.microsoft.com/office/drawing/2014/main" val="504545740"/>
                    </a:ext>
                  </a:extLst>
                </a:gridCol>
                <a:gridCol w="2284689">
                  <a:extLst>
                    <a:ext uri="{9D8B030D-6E8A-4147-A177-3AD203B41FA5}">
                      <a16:colId xmlns:a16="http://schemas.microsoft.com/office/drawing/2014/main" val="738003958"/>
                    </a:ext>
                  </a:extLst>
                </a:gridCol>
              </a:tblGrid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Arrange for cargo insurance coverage to mitigate risks during transit.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1681707933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Arrange for pickup from the port of entry or hand over to the last-mile delivery carrier.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2420562085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Arrange pickup from the shipper’s location and load onto the carrier’s vehicle.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383927440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Begin international transport via the chosen mode.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059514334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Book space with the selected carrier for the specified date.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4124663729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Communicate with carrier and freight forwarder about any transit updates or issues.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1354514293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Confirm delivery details and communicate estimated delivery times with the consignee.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705921248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Consignee receives goods, inspects for any visible damages, and signs proof of delivery.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463077931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Contact a freight forwarder for end-to-end organization of transportation and documentation.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453081086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Customs authorities inspect and release goods for entry into the destination country.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404520603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Customs authorities inspect goods if necessary and approve for export.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782452541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Customs broker at the destination initiates import clearance process.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1101275145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Customs broker files the export declaration with local authorities.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257088397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Decide on the best transport mode based on cost, time, and nature of goods.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74471625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D3E5DA9-C4F3-8633-B3CD-5F3C900B0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452475"/>
              </p:ext>
            </p:extLst>
          </p:nvPr>
        </p:nvGraphicFramePr>
        <p:xfrm>
          <a:off x="3046806" y="1988840"/>
          <a:ext cx="2567862" cy="4525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173">
                  <a:extLst>
                    <a:ext uri="{9D8B030D-6E8A-4147-A177-3AD203B41FA5}">
                      <a16:colId xmlns:a16="http://schemas.microsoft.com/office/drawing/2014/main" val="2262675496"/>
                    </a:ext>
                  </a:extLst>
                </a:gridCol>
                <a:gridCol w="2284689">
                  <a:extLst>
                    <a:ext uri="{9D8B030D-6E8A-4147-A177-3AD203B41FA5}">
                      <a16:colId xmlns:a16="http://schemas.microsoft.com/office/drawing/2014/main" val="1509240885"/>
                    </a:ext>
                  </a:extLst>
                </a:gridCol>
              </a:tblGrid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Determine the destination country’s requirements for import.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2333437865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Engage a customs broker to handle export documentation and clearance.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2406516374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Forwarder confirms and handles the booking, schedules pickups, and consolidates shipments if needed.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1889085707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Freight forwarder or customs broker transfers all final documentation to the consignee.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943403537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Generate key documents (commercial invoice, packing list, certificate of origin, and export declaration).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911765414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Identify shipment details: quantity, weight, dimensions, and type of goods.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272342101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Monitor shipment status via carrier or tracking system to ensure it stays on schedule.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678456250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Obtain necessary export and import licenses if required.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4171062075"/>
                  </a:ext>
                </a:extLst>
              </a:tr>
              <a:tr h="4379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Prepare goods for pickup, ensuring packaging meets international shipping standards.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412906153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Research and select carrier with availability for the desired route.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965662157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Review and close out the shipment, addressing any claims if damages or issues occurred.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4065310179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Schedule final delivery to the consignee’s specified location.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3752854032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Select appropriate Incoterms to define responsibilities.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1835320894"/>
                  </a:ext>
                </a:extLst>
              </a:tr>
              <a:tr h="291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Submit required import documents, pay duties and taxes.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441" marR="6441" marT="6441" marB="0" anchor="ctr"/>
                </a:tc>
                <a:extLst>
                  <a:ext uri="{0D108BD9-81ED-4DB2-BD59-A6C34878D82A}">
                    <a16:rowId xmlns:a16="http://schemas.microsoft.com/office/drawing/2014/main" val="422366895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37608E-9F39-3699-7B94-C7DB05665932}"/>
              </a:ext>
            </a:extLst>
          </p:cNvPr>
          <p:cNvSpPr txBox="1"/>
          <p:nvPr/>
        </p:nvSpPr>
        <p:spPr>
          <a:xfrm>
            <a:off x="2182710" y="141277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Activities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5C002-6856-1CC4-DC01-BA3256193765}"/>
              </a:ext>
            </a:extLst>
          </p:cNvPr>
          <p:cNvSpPr txBox="1"/>
          <p:nvPr/>
        </p:nvSpPr>
        <p:spPr>
          <a:xfrm>
            <a:off x="6732240" y="141277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Groups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01B81-AF51-2A01-FDB4-EE78405CE2F8}"/>
              </a:ext>
            </a:extLst>
          </p:cNvPr>
          <p:cNvSpPr txBox="1"/>
          <p:nvPr/>
        </p:nvSpPr>
        <p:spPr>
          <a:xfrm>
            <a:off x="1691680" y="84643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Organize these activities into correct sequence to manage international transportation of goods properly! </a:t>
            </a:r>
          </a:p>
        </p:txBody>
      </p:sp>
    </p:spTree>
    <p:extLst>
      <p:ext uri="{BB962C8B-B14F-4D97-AF65-F5344CB8AC3E}">
        <p14:creationId xmlns:p14="http://schemas.microsoft.com/office/powerpoint/2010/main" val="1676263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D3365-FCFA-F8A6-FE25-85D26658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BEB2102-B50B-CE87-2F32-23D0C04C057F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International transportation process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9A3337-71E4-AACC-B678-0C3F8E3F1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085224"/>
              </p:ext>
            </p:extLst>
          </p:nvPr>
        </p:nvGraphicFramePr>
        <p:xfrm>
          <a:off x="0" y="750835"/>
          <a:ext cx="9143999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96">
                  <a:extLst>
                    <a:ext uri="{9D8B030D-6E8A-4147-A177-3AD203B41FA5}">
                      <a16:colId xmlns:a16="http://schemas.microsoft.com/office/drawing/2014/main" val="414916493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73605393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61478962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149937350"/>
                    </a:ext>
                  </a:extLst>
                </a:gridCol>
                <a:gridCol w="1835695">
                  <a:extLst>
                    <a:ext uri="{9D8B030D-6E8A-4147-A177-3AD203B41FA5}">
                      <a16:colId xmlns:a16="http://schemas.microsoft.com/office/drawing/2014/main" val="376880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1.Initial Planning &amp;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2. Documentation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3. Selection of transport mode and carrier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4. Coordination with freight forwarder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5. Customs clearance at export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91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Identify shipment details: quantity, weight, dimensions, and type of goods.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Determine the destination country’s requirements for import.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Select appropriate Incoterms to define responsibilities.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Obtain necessary export and import licenses if required.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Generate key documents (commercial invoice, packing list, certificate of origin, and export declaration).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Arrange for cargo insurance coverage to mitigate risks during transit.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Decide on the best transport mode based on cost, time, and nature of goods.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Research and select carrier with availability for the desired route.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Book space with the selected carrier for the specified date.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Contact a freight forwarder for end-to-end organization of transportation and documentation.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Forwarder confirms and handles the booking, schedules pickups, and consolidates shipments if needed.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Engage a customs broker to handle export documentation and clearance.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Customs broker files the export declaration with local authorities.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Customs authorities inspect goods if necessary and approve for export.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458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15FB79-812F-1E91-0FF6-EF16DBB7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05187"/>
              </p:ext>
            </p:extLst>
          </p:nvPr>
        </p:nvGraphicFramePr>
        <p:xfrm>
          <a:off x="-1" y="3619031"/>
          <a:ext cx="9143999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96">
                  <a:extLst>
                    <a:ext uri="{9D8B030D-6E8A-4147-A177-3AD203B41FA5}">
                      <a16:colId xmlns:a16="http://schemas.microsoft.com/office/drawing/2014/main" val="414916493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73605393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61478962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149937350"/>
                    </a:ext>
                  </a:extLst>
                </a:gridCol>
                <a:gridCol w="1835695">
                  <a:extLst>
                    <a:ext uri="{9D8B030D-6E8A-4147-A177-3AD203B41FA5}">
                      <a16:colId xmlns:a16="http://schemas.microsoft.com/office/drawing/2014/main" val="376880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6.Loading and physical 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7.Real-time tracking and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8.Customs clearance at import 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9.Final delivery arrangements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10.Handover &amp; completion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91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Prepare goods for pickup, ensuring packaging meets international shipping standards.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Arrange pickup from the shipper’s location and load onto the carrier’s vehicle.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Begin international transport via the chosen mode.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Monitor shipment status via carrier or tracking system to ensure it stays on schedule.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Communicate with carrier and freight forwarder about any transit updates or issues.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Customs broker at the destination initiates import clearance process.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Submit required import documents, pay duties and taxes.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Customs authorities inspect and release goods for entry into the destination country.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Arrange for pickup from the port of entry or hand over to the last-mile delivery carrier.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Schedule final delivery to the consignee’s specified location.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Confirm delivery details and communicate estimated delivery times with the consignee.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Consignee receives goods, inspects for any visible damages, and signs proof of delivery.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Freight forwarder or customs broker transfers all final documentation to the consignee.</a:t>
                      </a:r>
                    </a:p>
                    <a:p>
                      <a:endParaRPr lang="en-US" sz="1000" dirty="0"/>
                    </a:p>
                    <a:p>
                      <a:r>
                        <a:rPr lang="en-US" sz="1000" dirty="0"/>
                        <a:t>Review and close out the shipment, addressing any claims if damages or issues occurred.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4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1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Let's get to know each other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5" name="Graphic 4" descr="Professor male with solid fill">
            <a:extLst>
              <a:ext uri="{FF2B5EF4-FFF2-40B4-BE49-F238E27FC236}">
                <a16:creationId xmlns:a16="http://schemas.microsoft.com/office/drawing/2014/main" id="{3FC44A66-CBF1-08DD-172D-583F3CB2C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7704" y="1556792"/>
            <a:ext cx="914400" cy="914400"/>
          </a:xfrm>
          <a:prstGeom prst="rect">
            <a:avLst/>
          </a:prstGeom>
        </p:spPr>
      </p:pic>
      <p:pic>
        <p:nvPicPr>
          <p:cNvPr id="8" name="Graphic 7" descr="School boy with solid fill">
            <a:extLst>
              <a:ext uri="{FF2B5EF4-FFF2-40B4-BE49-F238E27FC236}">
                <a16:creationId xmlns:a16="http://schemas.microsoft.com/office/drawing/2014/main" id="{2D735AEA-9F71-2E50-497D-4D632C2CC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8184" y="2852936"/>
            <a:ext cx="1080120" cy="108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8411D-B109-5AFB-46A7-E39403BDB8C4}"/>
              </a:ext>
            </a:extLst>
          </p:cNvPr>
          <p:cNvSpPr txBox="1"/>
          <p:nvPr/>
        </p:nvSpPr>
        <p:spPr>
          <a:xfrm>
            <a:off x="5724128" y="386104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You?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41157-2ED6-2305-2471-341B8330C971}"/>
              </a:ext>
            </a:extLst>
          </p:cNvPr>
          <p:cNvSpPr txBox="1"/>
          <p:nvPr/>
        </p:nvSpPr>
        <p:spPr>
          <a:xfrm>
            <a:off x="499846" y="2471192"/>
            <a:ext cx="37301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Aleksandrs </a:t>
            </a:r>
            <a:r>
              <a:rPr lang="en-US" sz="2000" b="1" i="1" dirty="0" err="1"/>
              <a:t>Kotlars</a:t>
            </a:r>
            <a:r>
              <a:rPr lang="en-US" sz="2000" b="1" i="1" dirty="0"/>
              <a:t> (Ph.D. </a:t>
            </a:r>
            <a:r>
              <a:rPr lang="en-US" sz="2000" b="1" i="1" dirty="0" err="1"/>
              <a:t>ing</a:t>
            </a:r>
            <a:r>
              <a:rPr lang="en-US" sz="2000" b="1" i="1" dirty="0"/>
              <a:t>).</a:t>
            </a:r>
          </a:p>
          <a:p>
            <a:pPr algn="ctr"/>
            <a:endParaRPr lang="en-US" sz="2000" b="1" i="1" dirty="0"/>
          </a:p>
          <a:p>
            <a:r>
              <a:rPr lang="en-US" sz="2000" b="1" i="1" dirty="0"/>
              <a:t>Professional experience: </a:t>
            </a:r>
            <a:r>
              <a:rPr lang="en-US" sz="2000" i="1" dirty="0"/>
              <a:t>CEVA Logistics Baltic (BD Head)</a:t>
            </a:r>
          </a:p>
          <a:p>
            <a:endParaRPr lang="en-US" sz="2000" b="1" i="1" dirty="0"/>
          </a:p>
          <a:p>
            <a:r>
              <a:rPr lang="en-US" sz="2000" b="1" i="1" dirty="0"/>
              <a:t>Academic: </a:t>
            </a:r>
            <a:r>
              <a:rPr lang="en-US" sz="2000" i="1" dirty="0"/>
              <a:t>lecturer, TSI bachelor logistics program director</a:t>
            </a:r>
          </a:p>
          <a:p>
            <a:endParaRPr lang="en-US" sz="2000" b="1" i="1" dirty="0"/>
          </a:p>
          <a:p>
            <a:r>
              <a:rPr lang="en-US" sz="2000" b="1" i="1" dirty="0"/>
              <a:t>Research areas: </a:t>
            </a:r>
            <a:r>
              <a:rPr lang="en-US" sz="2000" i="1" dirty="0"/>
              <a:t>transportation services; last-mile; decision-making; economic modelling. </a:t>
            </a:r>
          </a:p>
        </p:txBody>
      </p:sp>
    </p:spTree>
    <p:extLst>
      <p:ext uri="{BB962C8B-B14F-4D97-AF65-F5344CB8AC3E}">
        <p14:creationId xmlns:p14="http://schemas.microsoft.com/office/powerpoint/2010/main" val="80134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529B7-C6EB-E433-769F-52A3B9FE3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AA2FD73-7A2D-C02E-8DE1-EBE17081A48E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Standard operating procedure (SOP)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D72AB05-EE44-DE62-9F1F-D13D66294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900026"/>
              </p:ext>
            </p:extLst>
          </p:nvPr>
        </p:nvGraphicFramePr>
        <p:xfrm>
          <a:off x="6948264" y="2492896"/>
          <a:ext cx="965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65200" imgH="609600" progId="Excel.Sheet.12">
                  <p:embed/>
                </p:oleObj>
              </mc:Choice>
              <mc:Fallback>
                <p:oleObj name="Worksheet" showAsIcon="1" r:id="rId3" imgW="965200" imgH="609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8264" y="2492896"/>
                        <a:ext cx="965200" cy="60960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EE8634-ACD9-C4E9-D359-E7E583715A81}"/>
              </a:ext>
            </a:extLst>
          </p:cNvPr>
          <p:cNvSpPr txBox="1"/>
          <p:nvPr/>
        </p:nvSpPr>
        <p:spPr>
          <a:xfrm>
            <a:off x="6206728" y="177281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Example of transportation SOP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9521E-0E3E-7442-FD0C-E54F4A1DD705}"/>
              </a:ext>
            </a:extLst>
          </p:cNvPr>
          <p:cNvSpPr txBox="1"/>
          <p:nvPr/>
        </p:nvSpPr>
        <p:spPr>
          <a:xfrm>
            <a:off x="395536" y="1484784"/>
            <a:ext cx="57606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b="1" dirty="0"/>
              <a:t>Standard Operating Procedure (SOP) </a:t>
            </a:r>
            <a:r>
              <a:rPr lang="en-US" dirty="0"/>
              <a:t>is a documented, step-by-step guide outlining the processes and protocols that need to be followed to ensure safe, efficient, and compliant movement of goods from one location to another. </a:t>
            </a:r>
          </a:p>
          <a:p>
            <a:endParaRPr lang="en-US" dirty="0"/>
          </a:p>
          <a:p>
            <a:r>
              <a:rPr lang="en-US" dirty="0"/>
              <a:t>SOPs in transportation cover every aspect of the logistics process, from preparation and packaging to loading, transit, unloading, and final delivery. </a:t>
            </a:r>
          </a:p>
          <a:p>
            <a:endParaRPr lang="en-US" dirty="0"/>
          </a:p>
          <a:p>
            <a:r>
              <a:rPr lang="en-US" dirty="0"/>
              <a:t>They are designed to ensure consistency, minimize errors, maintain quality control, and adhere to legal and safety regulations.</a:t>
            </a:r>
          </a:p>
        </p:txBody>
      </p:sp>
    </p:spTree>
    <p:extLst>
      <p:ext uri="{BB962C8B-B14F-4D97-AF65-F5344CB8AC3E}">
        <p14:creationId xmlns:p14="http://schemas.microsoft.com/office/powerpoint/2010/main" val="208981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6E49B-F006-E335-A85C-39E176107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98131E5-C9F4-A31C-B5FC-F2B67AD68134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International and domestic transportation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D5587D-3D44-4B21-235A-69E6EB1CD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858525"/>
              </p:ext>
            </p:extLst>
          </p:nvPr>
        </p:nvGraphicFramePr>
        <p:xfrm>
          <a:off x="0" y="620687"/>
          <a:ext cx="9144000" cy="622535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5943848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401078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04861568"/>
                    </a:ext>
                  </a:extLst>
                </a:gridCol>
              </a:tblGrid>
              <a:tr h="436041">
                <a:tc>
                  <a:txBody>
                    <a:bodyPr/>
                    <a:lstStyle/>
                    <a:p>
                      <a:r>
                        <a:rPr lang="en-US" sz="1800" dirty="0"/>
                        <a:t>Aspects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International freight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Domestic freight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741801"/>
                  </a:ext>
                </a:extLst>
              </a:tr>
              <a:tr h="764753">
                <a:tc>
                  <a:txBody>
                    <a:bodyPr/>
                    <a:lstStyle/>
                    <a:p>
                      <a:r>
                        <a:rPr lang="en-US" sz="1400" dirty="0"/>
                        <a:t>Parties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Shipper, consignee, carrier, customs broker, freight forwarder, insurance 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Shipper, consignee, carrier, broker (optional)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406273"/>
                  </a:ext>
                </a:extLst>
              </a:tr>
              <a:tr h="541700">
                <a:tc>
                  <a:txBody>
                    <a:bodyPr/>
                    <a:lstStyle/>
                    <a:p>
                      <a:r>
                        <a:rPr lang="en-US" sz="1400" dirty="0"/>
                        <a:t>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Extensive (export, import, customs, Incoterms)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Minimal (bill of lading, proof of delivery)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383456"/>
                  </a:ext>
                </a:extLst>
              </a:tr>
              <a:tr h="541700">
                <a:tc>
                  <a:txBody>
                    <a:bodyPr/>
                    <a:lstStyle/>
                    <a:p>
                      <a:r>
                        <a:rPr lang="en-US" sz="1400" dirty="0"/>
                        <a:t>Regulation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Customs laws, duties, international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Local laws, minimal regulations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069755"/>
                  </a:ext>
                </a:extLst>
              </a:tr>
              <a:tr h="541700">
                <a:tc>
                  <a:txBody>
                    <a:bodyPr/>
                    <a:lstStyle/>
                    <a:p>
                      <a:r>
                        <a:rPr lang="en-US" sz="1400" dirty="0"/>
                        <a:t>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Higher (customs, insurance, longer distance)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Lower (domestic distances, fewer parties)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2656"/>
                  </a:ext>
                </a:extLst>
              </a:tr>
              <a:tr h="541700">
                <a:tc>
                  <a:txBody>
                    <a:bodyPr/>
                    <a:lstStyle/>
                    <a:p>
                      <a:r>
                        <a:rPr lang="en-US" sz="1400" dirty="0"/>
                        <a:t>Lead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Longer (due to customs, documentation)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Shorter (direct routes, fewer checkpoints)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321295"/>
                  </a:ext>
                </a:extLst>
              </a:tr>
              <a:tr h="436041">
                <a:tc>
                  <a:txBody>
                    <a:bodyPr/>
                    <a:lstStyle/>
                    <a:p>
                      <a:r>
                        <a:rPr lang="en-US" sz="1400" dirty="0"/>
                        <a:t>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Often necessary for cross-border risks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Optional for domestic transport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623660"/>
                  </a:ext>
                </a:extLst>
              </a:tr>
              <a:tr h="1210859">
                <a:tc>
                  <a:txBody>
                    <a:bodyPr/>
                    <a:lstStyle/>
                    <a:p>
                      <a:r>
                        <a:rPr lang="en-US" sz="1400" dirty="0"/>
                        <a:t>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Frequent updates with multiple parties (shipper, forwarder, customs, consignee) through phone, email, and digital portals to address transit updates, delays, or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Simpler, direct communication between shipper and carrier, often through phone or tracking apps.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028897"/>
                  </a:ext>
                </a:extLst>
              </a:tr>
              <a:tr h="1210859">
                <a:tc>
                  <a:txBody>
                    <a:bodyPr/>
                    <a:lstStyle/>
                    <a:p>
                      <a:r>
                        <a:rPr lang="en-US" sz="1400" dirty="0"/>
                        <a:t>IT (EDI)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Widely used for document sharing, order processing, customs documentation, and tracking updates to streamline international workflows and regulatory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Sometimes used in large domestic networks, though smaller domestic routes may use manual systems or simple digital communication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217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750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2FBC4-755C-764C-E835-6387D2EEF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822ADEC-BED0-E2B0-2A55-B903D98EE1EC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EDI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Improving Business Efficiency with Electronic Data Interchange (EDI)">
            <a:extLst>
              <a:ext uri="{FF2B5EF4-FFF2-40B4-BE49-F238E27FC236}">
                <a16:creationId xmlns:a16="http://schemas.microsoft.com/office/drawing/2014/main" id="{ADE2170A-9D8C-4BAB-7A12-7B5A00F4F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83016"/>
            <a:ext cx="7590895" cy="40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36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62743-5808-9E6A-36DF-CBDE17B7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125AAC9-D7B0-2482-1D91-4CE1C4C3B221}"/>
              </a:ext>
            </a:extLst>
          </p:cNvPr>
          <p:cNvSpPr txBox="1">
            <a:spLocks/>
          </p:cNvSpPr>
          <p:nvPr/>
        </p:nvSpPr>
        <p:spPr>
          <a:xfrm>
            <a:off x="457200" y="2691837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Commercial process of freight transportation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20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554F8-70BA-AE61-FB8F-00FB50E2E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470153C-575E-F6FD-5E6C-6D7F1EDD96DF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Decision-making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880D05-E2F0-B4F5-9E42-479D1F2D0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087590"/>
          </a:xfrm>
        </p:spPr>
        <p:txBody>
          <a:bodyPr>
            <a:normAutofit/>
          </a:bodyPr>
          <a:lstStyle/>
          <a:p>
            <a:r>
              <a:rPr lang="en-US" sz="2400" b="1" i="1" dirty="0"/>
              <a:t>Strategic </a:t>
            </a:r>
            <a:r>
              <a:rPr lang="en-US" sz="2400" dirty="0"/>
              <a:t>decisions have a long-lasting effect: product design, outsourcing, supplier selection, strategic partnerships, location, capacity, the logistics network.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i="1" dirty="0"/>
              <a:t>Tactical </a:t>
            </a:r>
            <a:r>
              <a:rPr lang="en-US" sz="2400" dirty="0"/>
              <a:t>decisions made for every year or shorter periods: purchasing, production decisions, inventory, transportation, and customer visits.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i="1" dirty="0"/>
              <a:t>Operational </a:t>
            </a:r>
            <a:r>
              <a:rPr lang="en-US" sz="2400" dirty="0"/>
              <a:t>decisions are made day-to-day: scheduling, lead time, routing, and loading.</a:t>
            </a:r>
          </a:p>
          <a:p>
            <a:pPr marL="0" indent="0">
              <a:buNone/>
            </a:pP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44444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D13C-6948-C280-A0B9-C9178A037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0549942-2795-D852-55FF-FA8C0EF54B21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How partnership is organized (tendering process)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2" name="Picture 1" descr="A group of white rectangular boxes with blue text&#10;&#10;Description automatically generated">
            <a:extLst>
              <a:ext uri="{FF2B5EF4-FFF2-40B4-BE49-F238E27FC236}">
                <a16:creationId xmlns:a16="http://schemas.microsoft.com/office/drawing/2014/main" id="{61B606A4-C011-8493-9B6D-C9BB4239D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6" y="1124744"/>
            <a:ext cx="8935527" cy="51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04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528FA-836D-E99C-2B2A-4712CAD9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2FE5E3B-B772-7C13-0A3C-A3EBF137D741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Transactional vs. relational partnership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952EC-56B0-EFF6-0E89-AC0E1CE47894}"/>
              </a:ext>
            </a:extLst>
          </p:cNvPr>
          <p:cNvSpPr txBox="1"/>
          <p:nvPr/>
        </p:nvSpPr>
        <p:spPr>
          <a:xfrm>
            <a:off x="402443" y="980728"/>
            <a:ext cx="833911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Transactional approach considers following assumptions: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Multiple subcontractors are utilized to ensure functioning of supply chain operation;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Each procurement deal is considered by customer as independent and is not connected to past interactions with certain logistics service provider;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Competitive environment;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Short term gains;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Relatively distant relations with logistics service providers;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Personal interest of each partner (customer and logistics service provider);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Frequent partner change to achieve effectiveness and efficiency;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Products-focused purchasing performed by customer;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Price-focused negotiations with logistics service provider.</a:t>
            </a:r>
          </a:p>
          <a:p>
            <a:endParaRPr lang="en-US" sz="1400" dirty="0"/>
          </a:p>
          <a:p>
            <a:r>
              <a:rPr lang="en-US" sz="1400" b="1" dirty="0"/>
              <a:t>Relational approach considers following assumptions: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Only few logistics service providers are chosen by customer;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Network approach utilized by customer with relationship-based deals;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Customer creates certain environment of cooperation with logistics service provider;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Long-term gains by both customer and logistics service provider;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Close interaction and communication between customer and logistics service provider;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Co-prosperity of both customer and logistics service provider in terms of gained financial benefits;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Collaborative supplier relationship by combining knowledge and resources of customer and logistics service provider;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Capabilities-focused purchasing executed by customer;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scope of negotiations, focus is oriented to value creation, because of cooperation.</a:t>
            </a:r>
          </a:p>
        </p:txBody>
      </p:sp>
    </p:spTree>
    <p:extLst>
      <p:ext uri="{BB962C8B-B14F-4D97-AF65-F5344CB8AC3E}">
        <p14:creationId xmlns:p14="http://schemas.microsoft.com/office/powerpoint/2010/main" val="24560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3A48A-35D7-48CE-9D19-3EFFBF57A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EBF33F4E-F253-E4C7-4792-BAB779F3D396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Structure of transport procurement document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0BEC2B-AB8B-4CF0-87A0-47CD19A0D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593564"/>
              </p:ext>
            </p:extLst>
          </p:nvPr>
        </p:nvGraphicFramePr>
        <p:xfrm>
          <a:off x="0" y="620687"/>
          <a:ext cx="9144000" cy="6225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48">
                  <a:extLst>
                    <a:ext uri="{9D8B030D-6E8A-4147-A177-3AD203B41FA5}">
                      <a16:colId xmlns:a16="http://schemas.microsoft.com/office/drawing/2014/main" val="2019386684"/>
                    </a:ext>
                  </a:extLst>
                </a:gridCol>
                <a:gridCol w="7740352">
                  <a:extLst>
                    <a:ext uri="{9D8B030D-6E8A-4147-A177-3AD203B41FA5}">
                      <a16:colId xmlns:a16="http://schemas.microsoft.com/office/drawing/2014/main" val="2843489198"/>
                    </a:ext>
                  </a:extLst>
                </a:gridCol>
              </a:tblGrid>
              <a:tr h="328668">
                <a:tc>
                  <a:txBody>
                    <a:bodyPr/>
                    <a:lstStyle/>
                    <a:p>
                      <a:r>
                        <a:rPr lang="en-US" sz="1100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788978"/>
                  </a:ext>
                </a:extLst>
              </a:tr>
              <a:tr h="1179337">
                <a:tc>
                  <a:txBody>
                    <a:bodyPr/>
                    <a:lstStyle/>
                    <a:p>
                      <a:r>
                        <a:rPr lang="en-US" sz="1100" dirty="0"/>
                        <a:t>General Overview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Introduction: </a:t>
                      </a:r>
                      <a:r>
                        <a:rPr lang="en-US" sz="1100" dirty="0"/>
                        <a:t>Brief introduction of the company and its logistics needs, objectives of the RFQ, and intended outcome (e.g., cost reduction, service improvement, long-term partnerships).</a:t>
                      </a:r>
                    </a:p>
                    <a:p>
                      <a:r>
                        <a:rPr lang="en-US" sz="1100" b="1" dirty="0"/>
                        <a:t>Scope: </a:t>
                      </a:r>
                      <a:r>
                        <a:rPr lang="en-US" sz="1100" dirty="0"/>
                        <a:t>Specific geographic coverage and types of services (e.g., FTL, LTL, door-to-door, specific product categories like hazardous materials or temperature-sensitive goods).</a:t>
                      </a:r>
                    </a:p>
                    <a:p>
                      <a:r>
                        <a:rPr lang="en-US" sz="1100" b="1" dirty="0"/>
                        <a:t>Contract Duration: </a:t>
                      </a:r>
                      <a:r>
                        <a:rPr lang="en-US" sz="1100" dirty="0"/>
                        <a:t>Start and end dates, renewal clauses, and exit terms.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73989"/>
                  </a:ext>
                </a:extLst>
              </a:tr>
              <a:tr h="1392004">
                <a:tc>
                  <a:txBody>
                    <a:bodyPr/>
                    <a:lstStyle/>
                    <a:p>
                      <a:r>
                        <a:rPr lang="en-US" sz="1100" dirty="0"/>
                        <a:t>Service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Service Description: </a:t>
                      </a:r>
                      <a:r>
                        <a:rPr lang="en-US" sz="1100" dirty="0"/>
                        <a:t>Details on transportation modes (road, rail, intermodal), shipment types (FTL, LTL), and product specifics (e.g., non-hazardous vs. hazardous, palletized goods).</a:t>
                      </a:r>
                    </a:p>
                    <a:p>
                      <a:r>
                        <a:rPr lang="en-US" sz="1100" b="1" dirty="0"/>
                        <a:t>Quality Standards: </a:t>
                      </a:r>
                      <a:r>
                        <a:rPr lang="en-US" sz="1100" dirty="0"/>
                        <a:t>Adherence to quality and safety standards (e.g., GDP for healthcare, temperature control, clean vehicles).</a:t>
                      </a:r>
                    </a:p>
                    <a:p>
                      <a:r>
                        <a:rPr lang="en-US" sz="1100" dirty="0"/>
                        <a:t>Handling Specifications: Instructions on handling special goods (stackable vs. non-stackable pallets, handling dangerous goods like lithium batteries, compliance with standards for equipment).</a:t>
                      </a:r>
                    </a:p>
                    <a:p>
                      <a:r>
                        <a:rPr lang="en-US" sz="1100" b="1" dirty="0"/>
                        <a:t>Seasonality and Peak Periods: </a:t>
                      </a:r>
                      <a:r>
                        <a:rPr lang="en-US" sz="1100" dirty="0"/>
                        <a:t>Seasonal demand fluctuations and expected peak capacity needs.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82653"/>
                  </a:ext>
                </a:extLst>
              </a:tr>
              <a:tr h="1392004">
                <a:tc>
                  <a:txBody>
                    <a:bodyPr/>
                    <a:lstStyle/>
                    <a:p>
                      <a:r>
                        <a:rPr lang="en-US" sz="1100" dirty="0"/>
                        <a:t>Operational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Order Transmission and Process Flow: </a:t>
                      </a:r>
                      <a:r>
                        <a:rPr lang="en-US" sz="1100" dirty="0"/>
                        <a:t>Instructions for load notifications, booking processes, and use of online platforms (e.g., </a:t>
                      </a:r>
                      <a:r>
                        <a:rPr lang="en-US" sz="1100" dirty="0" err="1"/>
                        <a:t>Transporeon</a:t>
                      </a:r>
                      <a:r>
                        <a:rPr lang="en-US" sz="1100" dirty="0"/>
                        <a:t>).</a:t>
                      </a:r>
                    </a:p>
                    <a:p>
                      <a:r>
                        <a:rPr lang="en-US" sz="1100" b="1" dirty="0"/>
                        <a:t>Loading and Unloading: </a:t>
                      </a:r>
                      <a:r>
                        <a:rPr lang="en-US" sz="1100" dirty="0"/>
                        <a:t>Expected turnaround times at loading/unloading sites, responsibilities for securing cargo, and restrictions on reloading additional goods.</a:t>
                      </a:r>
                    </a:p>
                    <a:p>
                      <a:r>
                        <a:rPr lang="en-US" sz="1100" b="1" dirty="0"/>
                        <a:t>Track and Trace: </a:t>
                      </a:r>
                      <a:r>
                        <a:rPr lang="en-US" sz="1100" dirty="0"/>
                        <a:t>Requirements for shipment tracking and real-time visibility using systems such as GPS and milestone updates.</a:t>
                      </a:r>
                    </a:p>
                    <a:p>
                      <a:r>
                        <a:rPr lang="en-US" sz="1100" b="1" dirty="0"/>
                        <a:t>Proof of Delivery (POD): </a:t>
                      </a:r>
                      <a:r>
                        <a:rPr lang="en-US" sz="1100" dirty="0"/>
                        <a:t>Digital POD submission requirements and documentation (e.g., CMR forms).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565397"/>
                  </a:ext>
                </a:extLst>
              </a:tr>
              <a:tr h="966670">
                <a:tc>
                  <a:txBody>
                    <a:bodyPr/>
                    <a:lstStyle/>
                    <a:p>
                      <a:r>
                        <a:rPr lang="en-US" sz="1100" dirty="0"/>
                        <a:t>Compliance and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Legal Compliance: </a:t>
                      </a:r>
                      <a:r>
                        <a:rPr lang="en-US" sz="1100" dirty="0"/>
                        <a:t>Adherence to local, national, and international laws and safety regulations.</a:t>
                      </a:r>
                    </a:p>
                    <a:p>
                      <a:r>
                        <a:rPr lang="en-US" sz="1100" b="1" dirty="0"/>
                        <a:t>Driver and Vehicle Requirements: </a:t>
                      </a:r>
                      <a:r>
                        <a:rPr lang="en-US" sz="1100" dirty="0"/>
                        <a:t>Specifications for driver qualifications, vehicle standards (e.g., Euro 5/Euro 6 for environmental compliance), and equipment certification.</a:t>
                      </a:r>
                    </a:p>
                    <a:p>
                      <a:r>
                        <a:rPr lang="en-US" sz="1100" b="1" dirty="0"/>
                        <a:t>Security Protocols: </a:t>
                      </a:r>
                      <a:r>
                        <a:rPr lang="en-US" sz="1100" dirty="0"/>
                        <a:t>Standards for securing loads (e.g., seals, TIR cords), anti-smuggling policies, and procedures for incident reporting.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91417"/>
                  </a:ext>
                </a:extLst>
              </a:tr>
              <a:tr h="966670">
                <a:tc>
                  <a:txBody>
                    <a:bodyPr/>
                    <a:lstStyle/>
                    <a:p>
                      <a:r>
                        <a:rPr lang="en-US" sz="1100" dirty="0"/>
                        <a:t>Commercial Terms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Pricing Structure: </a:t>
                      </a:r>
                      <a:r>
                        <a:rPr lang="en-US" sz="1100" dirty="0"/>
                        <a:t>Door-to-door freight rates, fuel surcharge mechanisms, and ancillary charges (e.g., fees for additional stops, mega trailers, dangerous goods).</a:t>
                      </a:r>
                    </a:p>
                    <a:p>
                      <a:r>
                        <a:rPr lang="en-US" sz="1100" b="1" dirty="0"/>
                        <a:t>Currency and Payment Terms: </a:t>
                      </a:r>
                      <a:r>
                        <a:rPr lang="en-US" sz="1100" dirty="0"/>
                        <a:t>Currency for pricing (often EUR), payment terms, and invoicing guidelines.</a:t>
                      </a:r>
                    </a:p>
                    <a:p>
                      <a:r>
                        <a:rPr lang="en-US" sz="1100" b="1" dirty="0"/>
                        <a:t>Freight Rate Validity: </a:t>
                      </a:r>
                      <a:r>
                        <a:rPr lang="en-US" sz="1100" dirty="0"/>
                        <a:t>Fixed term for rate validity (typically 12 months) and renegotiation triggers due to external factors.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558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420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07C1E-16C7-F492-12EF-C8401E42C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F6C9FC8-24A4-0DCB-97B1-6DEAE178BD91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Structure of transport procurement document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BE0129-5A0A-EDD8-F32E-B7DE7D72B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166634"/>
              </p:ext>
            </p:extLst>
          </p:nvPr>
        </p:nvGraphicFramePr>
        <p:xfrm>
          <a:off x="0" y="799658"/>
          <a:ext cx="9144000" cy="5258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648">
                  <a:extLst>
                    <a:ext uri="{9D8B030D-6E8A-4147-A177-3AD203B41FA5}">
                      <a16:colId xmlns:a16="http://schemas.microsoft.com/office/drawing/2014/main" val="2019386684"/>
                    </a:ext>
                  </a:extLst>
                </a:gridCol>
                <a:gridCol w="7740352">
                  <a:extLst>
                    <a:ext uri="{9D8B030D-6E8A-4147-A177-3AD203B41FA5}">
                      <a16:colId xmlns:a16="http://schemas.microsoft.com/office/drawing/2014/main" val="2843489198"/>
                    </a:ext>
                  </a:extLst>
                </a:gridCol>
              </a:tblGrid>
              <a:tr h="328668">
                <a:tc>
                  <a:txBody>
                    <a:bodyPr/>
                    <a:lstStyle/>
                    <a:p>
                      <a:r>
                        <a:rPr lang="en-US" sz="1100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788978"/>
                  </a:ext>
                </a:extLst>
              </a:tr>
              <a:tr h="1179337">
                <a:tc>
                  <a:txBody>
                    <a:bodyPr/>
                    <a:lstStyle/>
                    <a:p>
                      <a:r>
                        <a:rPr lang="en-US" sz="1100" dirty="0"/>
                        <a:t>KPI and Performance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Key Performance Indicators (KPIs): </a:t>
                      </a:r>
                      <a:r>
                        <a:rPr lang="en-US" sz="1100" dirty="0"/>
                        <a:t>Metrics to monitor performance, including on-time pickups and deliveries, damage-free transport, and service reliability.</a:t>
                      </a:r>
                    </a:p>
                    <a:p>
                      <a:r>
                        <a:rPr lang="en-US" sz="1100" b="1" dirty="0"/>
                        <a:t>Reporting Requirements: </a:t>
                      </a:r>
                      <a:r>
                        <a:rPr lang="en-US" sz="1100" dirty="0"/>
                        <a:t>Regular KPI reporting and other performance data submissions, often on a monthly basis.</a:t>
                      </a:r>
                    </a:p>
                    <a:p>
                      <a:r>
                        <a:rPr lang="en-US" sz="1100" b="1" dirty="0"/>
                        <a:t>Performance Reviews: </a:t>
                      </a:r>
                      <a:r>
                        <a:rPr lang="en-US" sz="1100" dirty="0"/>
                        <a:t>Scheduled review meetings with providers to assess service levels and address any deviations.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73989"/>
                  </a:ext>
                </a:extLst>
              </a:tr>
              <a:tr h="1392004">
                <a:tc>
                  <a:txBody>
                    <a:bodyPr/>
                    <a:lstStyle/>
                    <a:p>
                      <a:r>
                        <a:rPr lang="en-US" sz="1100" dirty="0"/>
                        <a:t>IT and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IT Connectivity: </a:t>
                      </a:r>
                      <a:r>
                        <a:rPr lang="en-US" sz="1100" dirty="0"/>
                        <a:t>Integration with required platforms (e.g., EDI, real-time visibility tools), and guidelines for data sharing.</a:t>
                      </a:r>
                    </a:p>
                    <a:p>
                      <a:r>
                        <a:rPr lang="en-US" sz="1100" b="1" dirty="0"/>
                        <a:t>Communication Protocols: </a:t>
                      </a:r>
                      <a:r>
                        <a:rPr lang="en-US" sz="1100" dirty="0"/>
                        <a:t>Contacts for operational queries and issue escalation paths.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82653"/>
                  </a:ext>
                </a:extLst>
              </a:tr>
              <a:tr h="1392004">
                <a:tc>
                  <a:txBody>
                    <a:bodyPr/>
                    <a:lstStyle/>
                    <a:p>
                      <a:r>
                        <a:rPr lang="en-US" sz="1100" dirty="0"/>
                        <a:t>Tender Process and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Bidding and Award Process: </a:t>
                      </a:r>
                      <a:r>
                        <a:rPr lang="en-US" sz="1100" dirty="0"/>
                        <a:t>Stages of the tender (e.g., multiple bidding rounds), evaluation criteria (cost, service quality, sustainability), and required submission format.</a:t>
                      </a:r>
                    </a:p>
                    <a:p>
                      <a:r>
                        <a:rPr lang="en-US" sz="1100" b="1" dirty="0"/>
                        <a:t>Confidentiality: </a:t>
                      </a:r>
                      <a:r>
                        <a:rPr lang="en-US" sz="1100" dirty="0"/>
                        <a:t>Requirements for maintaining confidentiality of tender information.</a:t>
                      </a:r>
                    </a:p>
                    <a:p>
                      <a:r>
                        <a:rPr lang="en-US" sz="1100" b="1" dirty="0"/>
                        <a:t>Terms of Participation: </a:t>
                      </a:r>
                      <a:r>
                        <a:rPr lang="en-US" sz="1100" dirty="0"/>
                        <a:t>Rules for submitting bids, such as submission platforms, deadlines, and formats.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565397"/>
                  </a:ext>
                </a:extLst>
              </a:tr>
              <a:tr h="966670">
                <a:tc>
                  <a:txBody>
                    <a:bodyPr/>
                    <a:lstStyle/>
                    <a:p>
                      <a:r>
                        <a:rPr lang="en-US" sz="1100" dirty="0"/>
                        <a:t>Sustainability and Ethical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Environmental Standards: </a:t>
                      </a:r>
                      <a:r>
                        <a:rPr lang="en-US" sz="1100" dirty="0"/>
                        <a:t>Preference for sustainable transportation solutions, including intermodal options and reduced emissions.</a:t>
                      </a:r>
                    </a:p>
                    <a:p>
                      <a:r>
                        <a:rPr lang="en-US" sz="1100" b="1" dirty="0"/>
                        <a:t>Code of Conduct: </a:t>
                      </a:r>
                      <a:r>
                        <a:rPr lang="en-US" sz="1100" dirty="0"/>
                        <a:t>Compliance with ethical standards, non-discrimination policies, and adherence to safety and labor laws, policies on fair treatment, anti-bribery, and labor standards that suppliers must follow.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9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086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14A2A-7B75-D56D-9BCB-63BEB35EC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63FF908-753F-EAE5-605C-20067E82EF91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Price and tariff structure (full loads)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A diagram of a truck&#10;&#10;Description automatically generated with medium confidence">
            <a:extLst>
              <a:ext uri="{FF2B5EF4-FFF2-40B4-BE49-F238E27FC236}">
                <a16:creationId xmlns:a16="http://schemas.microsoft.com/office/drawing/2014/main" id="{8F755D80-FD0D-064E-0814-BFDFB5558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6172061" cy="4449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D67DB-A268-5923-85D3-E71DA00C3F0C}"/>
              </a:ext>
            </a:extLst>
          </p:cNvPr>
          <p:cNvSpPr txBox="1"/>
          <p:nvPr/>
        </p:nvSpPr>
        <p:spPr>
          <a:xfrm>
            <a:off x="457200" y="16288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Direct deliveries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26E51-B078-F7EA-1698-473A845B8382}"/>
              </a:ext>
            </a:extLst>
          </p:cNvPr>
          <p:cNvSpPr txBox="1"/>
          <p:nvPr/>
        </p:nvSpPr>
        <p:spPr>
          <a:xfrm>
            <a:off x="323528" y="2276872"/>
            <a:ext cx="237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Multi-stop deliveries (multi-collections/deliveries)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EB606-44C7-9215-F367-2A7E79AF6936}"/>
              </a:ext>
            </a:extLst>
          </p:cNvPr>
          <p:cNvSpPr txBox="1"/>
          <p:nvPr/>
        </p:nvSpPr>
        <p:spPr>
          <a:xfrm>
            <a:off x="292341" y="3933056"/>
            <a:ext cx="237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Combined deliveries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1B94E-1554-D490-6366-6EECFECF9C3E}"/>
              </a:ext>
            </a:extLst>
          </p:cNvPr>
          <p:cNvSpPr txBox="1"/>
          <p:nvPr/>
        </p:nvSpPr>
        <p:spPr>
          <a:xfrm>
            <a:off x="323528" y="5229200"/>
            <a:ext cx="237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Round-trips</a:t>
            </a:r>
          </a:p>
        </p:txBody>
      </p:sp>
    </p:spTree>
    <p:extLst>
      <p:ext uri="{BB962C8B-B14F-4D97-AF65-F5344CB8AC3E}">
        <p14:creationId xmlns:p14="http://schemas.microsoft.com/office/powerpoint/2010/main" val="113362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4636B-7AD2-95A8-E840-D2D16A45D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8EE75894-F792-2B90-1331-6999F71ADA7B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About this course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18021B-8ED7-7701-B932-4D460C91865C}"/>
              </a:ext>
            </a:extLst>
          </p:cNvPr>
          <p:cNvSpPr txBox="1"/>
          <p:nvPr/>
        </p:nvSpPr>
        <p:spPr>
          <a:xfrm>
            <a:off x="323528" y="980728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Introduction (organization of transportation process, commercial process)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Cargo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Cargo types and preparation for shipments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Regulation of transportation</a:t>
            </a:r>
            <a:r>
              <a:rPr lang="en-US" b="1" dirty="0"/>
              <a:t>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Organization of transportation, incl: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International</a:t>
            </a:r>
            <a:r>
              <a:rPr lang="en-US" b="1" dirty="0"/>
              <a:t>*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Domestic</a:t>
            </a:r>
            <a:r>
              <a:rPr lang="en-US" b="1" dirty="0"/>
              <a:t>*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Multimodal</a:t>
            </a:r>
            <a:r>
              <a:rPr lang="en-US" b="1" dirty="0"/>
              <a:t>*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KPI</a:t>
            </a:r>
            <a:r>
              <a:rPr lang="en-US" b="1" dirty="0"/>
              <a:t>*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Sustainability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Passenger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Features of organizing passenger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Routing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Analysis of public projects, quality of transport services</a:t>
            </a:r>
            <a:r>
              <a:rPr lang="en-US" b="1" dirty="0"/>
              <a:t>*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Mass service</a:t>
            </a:r>
            <a:r>
              <a:rPr lang="en-US" b="1" dirty="0"/>
              <a:t>*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3DFCE-E66B-5AE7-EBC5-8DD0E788AAC9}"/>
              </a:ext>
            </a:extLst>
          </p:cNvPr>
          <p:cNvSpPr txBox="1"/>
          <p:nvPr/>
        </p:nvSpPr>
        <p:spPr>
          <a:xfrm>
            <a:off x="179512" y="630773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Final grade: quizzes (30%) + practical tasks (30%) + examination (40%)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BA834-F890-AA6C-CEE7-41D344F8BBE6}"/>
              </a:ext>
            </a:extLst>
          </p:cNvPr>
          <p:cNvSpPr txBox="1"/>
          <p:nvPr/>
        </p:nvSpPr>
        <p:spPr>
          <a:xfrm>
            <a:off x="251520" y="5751264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*practical tasks (can be also home tasks) &amp; quizzes</a:t>
            </a:r>
          </a:p>
        </p:txBody>
      </p:sp>
    </p:spTree>
    <p:extLst>
      <p:ext uri="{BB962C8B-B14F-4D97-AF65-F5344CB8AC3E}">
        <p14:creationId xmlns:p14="http://schemas.microsoft.com/office/powerpoint/2010/main" val="3484542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12768-84CD-C05A-FF35-650D94D3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969FB69A-5922-EFAA-CCE4-B69D83D6AFF3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Price and tariff structure (full loads)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83F1F-9194-FC69-4539-B802999BF84C}"/>
              </a:ext>
            </a:extLst>
          </p:cNvPr>
          <p:cNvSpPr txBox="1"/>
          <p:nvPr/>
        </p:nvSpPr>
        <p:spPr>
          <a:xfrm>
            <a:off x="395536" y="1196752"/>
            <a:ext cx="471170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Full-load prices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“Carrier’s costs”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Fixed costs &amp; variable costs.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“Market factor”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Supply/demand.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Market balance.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Economical &amp; political factors.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Seasonality,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D45BB-260B-7D0C-9864-CDC54FC3E37F}"/>
              </a:ext>
            </a:extLst>
          </p:cNvPr>
          <p:cNvSpPr txBox="1"/>
          <p:nvPr/>
        </p:nvSpPr>
        <p:spPr>
          <a:xfrm>
            <a:off x="4432293" y="1196752"/>
            <a:ext cx="47117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Types of full-load tariffs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from A to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per cargo unit (e.g. m3, kg, LDM,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per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per distance (e.g. $/km)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Mixed price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1F71A-CABA-A42D-67B5-65661DF96A54}"/>
              </a:ext>
            </a:extLst>
          </p:cNvPr>
          <p:cNvSpPr txBox="1"/>
          <p:nvPr/>
        </p:nvSpPr>
        <p:spPr>
          <a:xfrm>
            <a:off x="3635896" y="4221088"/>
            <a:ext cx="471170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Fuel surcharge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Fuel base rate &amp;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Fuel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Fuel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Revision frequency</a:t>
            </a:r>
          </a:p>
          <a:p>
            <a:endParaRPr lang="en-US" dirty="0"/>
          </a:p>
          <a:p>
            <a:r>
              <a:rPr lang="en-US" b="1" i="1" dirty="0"/>
              <a:t>Similar for CAF (currency adjustment factor)</a:t>
            </a:r>
          </a:p>
        </p:txBody>
      </p:sp>
    </p:spTree>
    <p:extLst>
      <p:ext uri="{BB962C8B-B14F-4D97-AF65-F5344CB8AC3E}">
        <p14:creationId xmlns:p14="http://schemas.microsoft.com/office/powerpoint/2010/main" val="2960602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70B4B-7355-23C2-EE5A-7B43B97B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34E7CD4-E2DC-B95F-DDDE-E59A8361BF15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Profit maximization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48AF6C-8DEE-5794-E5C0-D459A3448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66" y="836712"/>
            <a:ext cx="8712968" cy="4810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Profit maximization </a:t>
            </a:r>
            <a:r>
              <a:rPr lang="en-US" altLang="ja-JP" sz="2400" dirty="0"/>
              <a:t>and</a:t>
            </a:r>
            <a:r>
              <a:rPr lang="en-US" altLang="ja-JP" sz="2400" b="1" dirty="0"/>
              <a:t> sales maximization </a:t>
            </a:r>
            <a:r>
              <a:rPr lang="en-US" altLang="ja-JP" sz="2400" dirty="0"/>
              <a:t>are the main business objectives of transport firm. </a:t>
            </a:r>
          </a:p>
          <a:p>
            <a:pPr marL="0" indent="0">
              <a:buNone/>
            </a:pPr>
            <a:r>
              <a:rPr lang="en-US" altLang="ja-JP" sz="2400" dirty="0"/>
              <a:t>Most mature companies care more about profitability (</a:t>
            </a:r>
            <a:r>
              <a:rPr lang="en-US" altLang="ja-JP" sz="2400" i="1" dirty="0"/>
              <a:t>bottom line</a:t>
            </a:r>
            <a:r>
              <a:rPr lang="en-US" altLang="ja-JP" sz="2400" dirty="0"/>
              <a:t>). </a:t>
            </a:r>
          </a:p>
          <a:p>
            <a:pPr marL="0" indent="0">
              <a:buNone/>
            </a:pPr>
            <a:r>
              <a:rPr lang="en-US" altLang="ja-JP" sz="2400" dirty="0"/>
              <a:t>Fast growing companies often focus on sales revenue (</a:t>
            </a:r>
            <a:r>
              <a:rPr lang="en-US" altLang="ja-JP" sz="2400" i="1" dirty="0"/>
              <a:t>top line</a:t>
            </a:r>
            <a:r>
              <a:rPr lang="en-US" altLang="ja-JP" sz="2400" dirty="0"/>
              <a:t>) and closely related market share objective.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 algn="ctr">
              <a:buNone/>
            </a:pPr>
            <a:r>
              <a:rPr lang="en-US" altLang="ja-JP" sz="2400" b="1" dirty="0"/>
              <a:t>Profit = Sales Revenue – Cost of Sold Goods</a:t>
            </a:r>
            <a:endParaRPr lang="en-US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pic>
        <p:nvPicPr>
          <p:cNvPr id="6" name="Picture 2" descr="Supply Chain Issues: Transportation Cost | Fractory">
            <a:extLst>
              <a:ext uri="{FF2B5EF4-FFF2-40B4-BE49-F238E27FC236}">
                <a16:creationId xmlns:a16="http://schemas.microsoft.com/office/drawing/2014/main" id="{0BA83DE3-EC1C-D136-E7BD-3AC29966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64" y="4077072"/>
            <a:ext cx="3419872" cy="227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35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6E2CC-DED6-B80C-F6AC-A25A17390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1F858E62-07CB-B464-FC8C-3240E75EC27B}"/>
              </a:ext>
            </a:extLst>
          </p:cNvPr>
          <p:cNvSpPr txBox="1">
            <a:spLocks/>
          </p:cNvSpPr>
          <p:nvPr/>
        </p:nvSpPr>
        <p:spPr>
          <a:xfrm>
            <a:off x="3448" y="0"/>
            <a:ext cx="3826768" cy="1760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P&amp;L of transport company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A screenshot of a spreadsheet&#10;&#10;Description automatically generated">
            <a:extLst>
              <a:ext uri="{FF2B5EF4-FFF2-40B4-BE49-F238E27FC236}">
                <a16:creationId xmlns:a16="http://schemas.microsoft.com/office/drawing/2014/main" id="{817FB374-A17D-94B4-FCAB-3F76AF7A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454" y="0"/>
            <a:ext cx="5315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2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D1C03-DE23-392F-D657-4F03358ED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6C4114D7-0B45-71F3-CE05-BD4E48354D1D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Price and tariff structure (part loads loads)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D5DF31-8BFD-3E62-B273-07AFE5F39E9E}"/>
              </a:ext>
            </a:extLst>
          </p:cNvPr>
          <p:cNvGrpSpPr/>
          <p:nvPr/>
        </p:nvGrpSpPr>
        <p:grpSpPr>
          <a:xfrm>
            <a:off x="1338610" y="1196752"/>
            <a:ext cx="6466780" cy="2065288"/>
            <a:chOff x="1187624" y="1052736"/>
            <a:chExt cx="6466780" cy="2065288"/>
          </a:xfrm>
        </p:grpSpPr>
        <p:pic>
          <p:nvPicPr>
            <p:cNvPr id="3" name="Picture 2" descr="A blue truck with black text&#10;&#10;Description automatically generated">
              <a:extLst>
                <a:ext uri="{FF2B5EF4-FFF2-40B4-BE49-F238E27FC236}">
                  <a16:creationId xmlns:a16="http://schemas.microsoft.com/office/drawing/2014/main" id="{8F9376EE-2570-1F61-D9BB-741CD9FD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052736"/>
              <a:ext cx="6332240" cy="1188842"/>
            </a:xfrm>
            <a:prstGeom prst="rect">
              <a:avLst/>
            </a:prstGeom>
          </p:spPr>
        </p:pic>
        <p:pic>
          <p:nvPicPr>
            <p:cNvPr id="5" name="Picture 4" descr="A group of trucks with boxes&#10;&#10;Description automatically generated">
              <a:extLst>
                <a:ext uri="{FF2B5EF4-FFF2-40B4-BE49-F238E27FC236}">
                  <a16:creationId xmlns:a16="http://schemas.microsoft.com/office/drawing/2014/main" id="{67D3E507-7625-6424-02D1-AD68017B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040" y="2006526"/>
              <a:ext cx="2722364" cy="111149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C7BC094-0BAD-B782-9A29-6F755A195FE7}"/>
              </a:ext>
            </a:extLst>
          </p:cNvPr>
          <p:cNvSpPr txBox="1"/>
          <p:nvPr/>
        </p:nvSpPr>
        <p:spPr>
          <a:xfrm>
            <a:off x="457200" y="2564904"/>
            <a:ext cx="662473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Types of full-load tariffs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X-docking / consolidation (optionally)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Administration</a:t>
            </a:r>
          </a:p>
          <a:p>
            <a:endParaRPr lang="en-US" dirty="0"/>
          </a:p>
          <a:p>
            <a:r>
              <a:rPr lang="en-US" b="1" i="1" dirty="0"/>
              <a:t>Structure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 shipment (lumpsum)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 cargo unit (e.g. $/m3)</a:t>
            </a:r>
          </a:p>
          <a:p>
            <a:endParaRPr lang="en-US" dirty="0"/>
          </a:p>
          <a:p>
            <a:r>
              <a:rPr lang="en-US" b="1" i="1" dirty="0"/>
              <a:t>Advanced calculation principle! – when tariffs are categorized</a:t>
            </a:r>
          </a:p>
        </p:txBody>
      </p:sp>
    </p:spTree>
    <p:extLst>
      <p:ext uri="{BB962C8B-B14F-4D97-AF65-F5344CB8AC3E}">
        <p14:creationId xmlns:p14="http://schemas.microsoft.com/office/powerpoint/2010/main" val="2648172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CFAE-3A67-5D11-7D00-752322D4B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C4E7767-48FE-F870-F408-7DE3584A7D27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Price and tariff structure (part loads loads)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Explosion 1 1">
            <a:extLst>
              <a:ext uri="{FF2B5EF4-FFF2-40B4-BE49-F238E27FC236}">
                <a16:creationId xmlns:a16="http://schemas.microsoft.com/office/drawing/2014/main" id="{DD6277D5-C6AF-06E1-3FA1-C1AC75E1EF05}"/>
              </a:ext>
            </a:extLst>
          </p:cNvPr>
          <p:cNvSpPr/>
          <p:nvPr/>
        </p:nvSpPr>
        <p:spPr>
          <a:xfrm>
            <a:off x="8604448" y="44624"/>
            <a:ext cx="432048" cy="432048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with numbers and a map&#10;&#10;Description automatically generated">
            <a:extLst>
              <a:ext uri="{FF2B5EF4-FFF2-40B4-BE49-F238E27FC236}">
                <a16:creationId xmlns:a16="http://schemas.microsoft.com/office/drawing/2014/main" id="{15288F48-F0A7-1F97-BE72-C1356A208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" y="2780928"/>
            <a:ext cx="9028115" cy="3547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22452-5CD3-F177-2EA6-EA8D3E0E1D51}"/>
              </a:ext>
            </a:extLst>
          </p:cNvPr>
          <p:cNvSpPr txBox="1"/>
          <p:nvPr/>
        </p:nvSpPr>
        <p:spPr>
          <a:xfrm>
            <a:off x="282351" y="1284002"/>
            <a:ext cx="8579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Pricing for LTL transportation from Germany to Latvia is provided as seen in table below.</a:t>
            </a:r>
          </a:p>
          <a:p>
            <a:r>
              <a:rPr lang="en-US" b="1" i="1" dirty="0"/>
              <a:t>Assume that 1m3 – 300kg for calculation purposes.</a:t>
            </a:r>
          </a:p>
          <a:p>
            <a:r>
              <a:rPr lang="en-US" b="1" i="1" dirty="0"/>
              <a:t>Consider advance calculation method.</a:t>
            </a:r>
          </a:p>
          <a:p>
            <a:r>
              <a:rPr lang="en-US" b="1" i="1" dirty="0"/>
              <a:t>Estimated transportation costs of 10 shipments.</a:t>
            </a:r>
          </a:p>
        </p:txBody>
      </p:sp>
    </p:spTree>
    <p:extLst>
      <p:ext uri="{BB962C8B-B14F-4D97-AF65-F5344CB8AC3E}">
        <p14:creationId xmlns:p14="http://schemas.microsoft.com/office/powerpoint/2010/main" val="986554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1EF26-8144-B4A8-4F12-B61ED5C63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7F001AE-5F8C-A9C7-145D-5235A1A77C76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Price and tariff structure (network)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A map of europe with blue lines and points&#10;&#10;Description automatically generated">
            <a:extLst>
              <a:ext uri="{FF2B5EF4-FFF2-40B4-BE49-F238E27FC236}">
                <a16:creationId xmlns:a16="http://schemas.microsoft.com/office/drawing/2014/main" id="{8EB2822C-A91E-B342-B3AA-FA7BCAA13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4195499" cy="4494510"/>
          </a:xfrm>
          <a:prstGeom prst="rect">
            <a:avLst/>
          </a:prstGeom>
        </p:spPr>
      </p:pic>
      <p:pic>
        <p:nvPicPr>
          <p:cNvPr id="5" name="Picture 4" descr="A diagram of a truck and a run&#10;&#10;Description automatically generated with medium confidence">
            <a:extLst>
              <a:ext uri="{FF2B5EF4-FFF2-40B4-BE49-F238E27FC236}">
                <a16:creationId xmlns:a16="http://schemas.microsoft.com/office/drawing/2014/main" id="{F0DC28B7-94B4-7D27-A152-9E3489AE7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355880" cy="1556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0F64EE-9436-6BF1-E184-07B33933382A}"/>
              </a:ext>
            </a:extLst>
          </p:cNvPr>
          <p:cNvSpPr txBox="1"/>
          <p:nvPr/>
        </p:nvSpPr>
        <p:spPr>
          <a:xfrm>
            <a:off x="457200" y="2564904"/>
            <a:ext cx="662473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Types of full-load tariffs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 (significant part!)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X-docking / consolidation (always)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run (linehaul)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Delivery (significant part!)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Administration (may be significant part!)</a:t>
            </a:r>
          </a:p>
          <a:p>
            <a:endParaRPr lang="en-US" dirty="0"/>
          </a:p>
          <a:p>
            <a:r>
              <a:rPr lang="en-US" b="1" i="1" dirty="0"/>
              <a:t>Structure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 shipment (lumpsum)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 cargo unit (e.g. $/m3) – usually!</a:t>
            </a:r>
          </a:p>
          <a:p>
            <a:endParaRPr lang="en-US" dirty="0"/>
          </a:p>
          <a:p>
            <a:r>
              <a:rPr lang="en-US" b="1" i="1" dirty="0"/>
              <a:t>Advanced calculation principle! – when tariffs are categorized</a:t>
            </a:r>
          </a:p>
        </p:txBody>
      </p:sp>
    </p:spTree>
    <p:extLst>
      <p:ext uri="{BB962C8B-B14F-4D97-AF65-F5344CB8AC3E}">
        <p14:creationId xmlns:p14="http://schemas.microsoft.com/office/powerpoint/2010/main" val="559598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4546D-707B-7F30-E7EB-3285CEC33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7246FF-672C-FD0D-C0FF-C288874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280920" cy="1872208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</a:rPr>
              <a:t>Freight and Passengers Transportation</a:t>
            </a:r>
            <a:br>
              <a:rPr lang="en-US" altLang="ja-JP" sz="2800" dirty="0">
                <a:solidFill>
                  <a:srgbClr val="002060"/>
                </a:solidFill>
              </a:rPr>
            </a:br>
            <a:br>
              <a:rPr lang="en-US" altLang="ja-JP" sz="2800" i="1" dirty="0"/>
            </a:br>
            <a:endParaRPr kumimoji="1" lang="ja-JP" alt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4C3002D9-5575-36EA-8A57-CB5E970CA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580" y="2420888"/>
            <a:ext cx="7560840" cy="2088232"/>
          </a:xfrm>
        </p:spPr>
        <p:txBody>
          <a:bodyPr>
            <a:noAutofit/>
          </a:bodyPr>
          <a:lstStyle/>
          <a:p>
            <a:r>
              <a:rPr lang="en-US" altLang="ja-JP" sz="4400" dirty="0">
                <a:solidFill>
                  <a:srgbClr val="C00000"/>
                </a:solidFill>
              </a:rPr>
              <a:t>Thank you!</a:t>
            </a:r>
            <a:endParaRPr lang="en-US" altLang="ja-JP" sz="7200" dirty="0">
              <a:solidFill>
                <a:srgbClr val="002060"/>
              </a:solidFill>
            </a:endParaRP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8891FA4B-6A1A-02F7-2D52-4DD9A8DA18AB}"/>
              </a:ext>
            </a:extLst>
          </p:cNvPr>
          <p:cNvSpPr txBox="1">
            <a:spLocks/>
          </p:cNvSpPr>
          <p:nvPr/>
        </p:nvSpPr>
        <p:spPr>
          <a:xfrm>
            <a:off x="467544" y="4318139"/>
            <a:ext cx="8136904" cy="1775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ja-JP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86D8E-3D9C-0A17-FFAC-0F8A27D2B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D2A11B0-5BEB-C7D8-269B-A163B713FA2E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Literature (from TSI library)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25122-BF6F-A659-31C1-28B4219A094F}"/>
              </a:ext>
            </a:extLst>
          </p:cNvPr>
          <p:cNvSpPr txBox="1"/>
          <p:nvPr/>
        </p:nvSpPr>
        <p:spPr>
          <a:xfrm>
            <a:off x="251520" y="1196752"/>
            <a:ext cx="864096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Paksoy</a:t>
            </a:r>
            <a:r>
              <a:rPr lang="en-US" dirty="0"/>
              <a:t>, T, </a:t>
            </a:r>
            <a:r>
              <a:rPr lang="en-US" dirty="0" err="1"/>
              <a:t>Kochan</a:t>
            </a:r>
            <a:r>
              <a:rPr lang="en-US" dirty="0"/>
              <a:t>, C.G &amp; Ali, S.S 2020, </a:t>
            </a:r>
            <a:r>
              <a:rPr lang="en-US" dirty="0" err="1"/>
              <a:t>Logistcs</a:t>
            </a:r>
            <a:r>
              <a:rPr lang="en-US" dirty="0"/>
              <a:t> 4. 0 : Digital </a:t>
            </a:r>
            <a:r>
              <a:rPr lang="en-US" dirty="0" err="1"/>
              <a:t>Transformaton</a:t>
            </a:r>
            <a:r>
              <a:rPr lang="en-US" dirty="0"/>
              <a:t> of Supply Chain Management, 1, Taylor &amp; Francis Group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Pfohl</a:t>
            </a:r>
            <a:r>
              <a:rPr lang="en-US" dirty="0"/>
              <a:t>, H-C 2022, </a:t>
            </a:r>
            <a:r>
              <a:rPr lang="en-US" dirty="0" err="1"/>
              <a:t>Logistcs</a:t>
            </a:r>
            <a:r>
              <a:rPr lang="en-US" dirty="0"/>
              <a:t> Systems : Business Fundamentals, 1, Springer Berlin / Heidelberg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Merkert</a:t>
            </a:r>
            <a:r>
              <a:rPr lang="en-US" dirty="0"/>
              <a:t>, R &amp; </a:t>
            </a:r>
            <a:r>
              <a:rPr lang="en-US" dirty="0" err="1"/>
              <a:t>Hoberg</a:t>
            </a:r>
            <a:r>
              <a:rPr lang="en-US" dirty="0"/>
              <a:t>, K 2022, Global </a:t>
            </a:r>
            <a:r>
              <a:rPr lang="en-US" dirty="0" err="1"/>
              <a:t>Logistcs</a:t>
            </a:r>
            <a:r>
              <a:rPr lang="en-US" dirty="0"/>
              <a:t> and Supply Chain Strategies for The 2020s: Vital Skills for the Next </a:t>
            </a:r>
            <a:r>
              <a:rPr lang="en-US" dirty="0" err="1"/>
              <a:t>Generaton</a:t>
            </a:r>
            <a:r>
              <a:rPr lang="en-US" dirty="0"/>
              <a:t>, 1, Springer </a:t>
            </a:r>
            <a:r>
              <a:rPr lang="en-US" dirty="0" err="1"/>
              <a:t>Internatonal</a:t>
            </a:r>
            <a:r>
              <a:rPr lang="en-US" dirty="0"/>
              <a:t> Publishing AG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Manners-Bell, J &amp; Lyon, K 2022, </a:t>
            </a:r>
            <a:r>
              <a:rPr lang="en-US" dirty="0" err="1"/>
              <a:t>Logistcs</a:t>
            </a:r>
            <a:r>
              <a:rPr lang="en-US" dirty="0"/>
              <a:t> and Supply Chain </a:t>
            </a:r>
            <a:r>
              <a:rPr lang="en-US" dirty="0" err="1"/>
              <a:t>Innovaton</a:t>
            </a:r>
            <a:r>
              <a:rPr lang="en-US" dirty="0"/>
              <a:t> : A </a:t>
            </a:r>
            <a:r>
              <a:rPr lang="en-US" dirty="0" err="1"/>
              <a:t>Practcal</a:t>
            </a:r>
            <a:r>
              <a:rPr lang="en-US" dirty="0"/>
              <a:t> Guide to </a:t>
            </a:r>
            <a:r>
              <a:rPr lang="en-US" dirty="0" err="1"/>
              <a:t>Disruptve</a:t>
            </a:r>
            <a:r>
              <a:rPr lang="en-US" dirty="0"/>
              <a:t> Technologies and New Business Models, 2, Kogan Page, Limited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Sarder</a:t>
            </a:r>
            <a:r>
              <a:rPr lang="en-US" dirty="0"/>
              <a:t> 2020, </a:t>
            </a:r>
            <a:r>
              <a:rPr lang="en-US" dirty="0" err="1"/>
              <a:t>Logistcs</a:t>
            </a:r>
            <a:r>
              <a:rPr lang="en-US" dirty="0"/>
              <a:t> </a:t>
            </a:r>
            <a:r>
              <a:rPr lang="en-US" dirty="0" err="1"/>
              <a:t>Transportaton</a:t>
            </a:r>
            <a:r>
              <a:rPr lang="en-US" dirty="0"/>
              <a:t> Systems, 1, Elsevier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Kummer</a:t>
            </a:r>
            <a:r>
              <a:rPr lang="en-US" dirty="0"/>
              <a:t>, S, </a:t>
            </a:r>
            <a:r>
              <a:rPr lang="en-US" dirty="0" err="1"/>
              <a:t>Wakolbinger</a:t>
            </a:r>
            <a:r>
              <a:rPr lang="en-US" dirty="0"/>
              <a:t>, T, </a:t>
            </a:r>
            <a:r>
              <a:rPr lang="en-US" dirty="0" err="1"/>
              <a:t>Novoszel</a:t>
            </a:r>
            <a:r>
              <a:rPr lang="en-US" dirty="0"/>
              <a:t>, L &amp; </a:t>
            </a:r>
            <a:r>
              <a:rPr lang="en-US" dirty="0" err="1"/>
              <a:t>Geske</a:t>
            </a:r>
            <a:r>
              <a:rPr lang="en-US" dirty="0"/>
              <a:t>, A.M 2022, </a:t>
            </a:r>
            <a:r>
              <a:rPr lang="en-US" dirty="0" err="1"/>
              <a:t>Kummer</a:t>
            </a:r>
            <a:r>
              <a:rPr lang="en-US" dirty="0"/>
              <a:t>, </a:t>
            </a:r>
            <a:r>
              <a:rPr lang="en-US" dirty="0" err="1"/>
              <a:t>Sebastan</a:t>
            </a:r>
            <a:r>
              <a:rPr lang="en-US" dirty="0"/>
              <a:t>;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Wakolbinger</a:t>
            </a:r>
            <a:r>
              <a:rPr lang="en-US" dirty="0"/>
              <a:t>, Tina; </a:t>
            </a:r>
            <a:r>
              <a:rPr lang="en-US" dirty="0" err="1"/>
              <a:t>Novoszel</a:t>
            </a:r>
            <a:r>
              <a:rPr lang="en-US" dirty="0"/>
              <a:t>, Lydia; </a:t>
            </a:r>
            <a:r>
              <a:rPr lang="en-US" dirty="0" err="1"/>
              <a:t>Geske</a:t>
            </a:r>
            <a:r>
              <a:rPr lang="en-US" dirty="0"/>
              <a:t>, Alexander M., 1, Springer </a:t>
            </a:r>
            <a:r>
              <a:rPr lang="en-US" dirty="0" err="1"/>
              <a:t>Internatonal</a:t>
            </a:r>
            <a:r>
              <a:rPr lang="en-US" dirty="0"/>
              <a:t> Publishing AG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Kreye</a:t>
            </a:r>
            <a:r>
              <a:rPr lang="en-US" dirty="0"/>
              <a:t>, M.E 2022, Sustainable </a:t>
            </a:r>
            <a:r>
              <a:rPr lang="en-US" dirty="0" err="1"/>
              <a:t>Operatons</a:t>
            </a:r>
            <a:r>
              <a:rPr lang="en-US" dirty="0"/>
              <a:t> and Supply Chain Management, 1, Taylor &amp; Francis Group</a:t>
            </a:r>
          </a:p>
        </p:txBody>
      </p:sp>
    </p:spTree>
    <p:extLst>
      <p:ext uri="{BB962C8B-B14F-4D97-AF65-F5344CB8AC3E}">
        <p14:creationId xmlns:p14="http://schemas.microsoft.com/office/powerpoint/2010/main" val="4188992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E3A54-94B2-34A6-4023-726C193A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B61667C-ED3A-9271-5560-85F0F0BECD79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Additional sources of information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11" name="Picture 10" descr="A blue square with white text&#10;&#10;Description automatically generated">
            <a:extLst>
              <a:ext uri="{FF2B5EF4-FFF2-40B4-BE49-F238E27FC236}">
                <a16:creationId xmlns:a16="http://schemas.microsoft.com/office/drawing/2014/main" id="{5A9B0318-0C30-B7D0-3C95-AFEB4D6D3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82" y="2667297"/>
            <a:ext cx="1578203" cy="1867540"/>
          </a:xfrm>
          <a:prstGeom prst="rect">
            <a:avLst/>
          </a:prstGeom>
        </p:spPr>
      </p:pic>
      <p:pic>
        <p:nvPicPr>
          <p:cNvPr id="12" name="Picture 11" descr="A logo on a white background&#10;&#10;Description automatically generated">
            <a:extLst>
              <a:ext uri="{FF2B5EF4-FFF2-40B4-BE49-F238E27FC236}">
                <a16:creationId xmlns:a16="http://schemas.microsoft.com/office/drawing/2014/main" id="{0EE3EF33-E9A9-6A58-DB47-A08FF61A9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235" y="2667297"/>
            <a:ext cx="1551899" cy="1858772"/>
          </a:xfrm>
          <a:prstGeom prst="rect">
            <a:avLst/>
          </a:prstGeom>
        </p:spPr>
      </p:pic>
      <p:pic>
        <p:nvPicPr>
          <p:cNvPr id="13" name="Picture 12" descr="A screen shot of a logo&#10;&#10;Description automatically generated">
            <a:extLst>
              <a:ext uri="{FF2B5EF4-FFF2-40B4-BE49-F238E27FC236}">
                <a16:creationId xmlns:a16="http://schemas.microsoft.com/office/drawing/2014/main" id="{E18CA7D1-8B26-9A05-7935-77DCD07FB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122" y="2667297"/>
            <a:ext cx="1560666" cy="1841235"/>
          </a:xfrm>
          <a:prstGeom prst="rect">
            <a:avLst/>
          </a:prstGeom>
        </p:spPr>
      </p:pic>
      <p:pic>
        <p:nvPicPr>
          <p:cNvPr id="14" name="Picture 13" descr="A screenshot of a podcast&#10;&#10;Description automatically generated">
            <a:extLst>
              <a:ext uri="{FF2B5EF4-FFF2-40B4-BE49-F238E27FC236}">
                <a16:creationId xmlns:a16="http://schemas.microsoft.com/office/drawing/2014/main" id="{BAF247F0-F42B-9FC7-89B3-17CA10DB1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122" y="832327"/>
            <a:ext cx="1578203" cy="1736023"/>
          </a:xfrm>
          <a:prstGeom prst="rect">
            <a:avLst/>
          </a:prstGeom>
        </p:spPr>
      </p:pic>
      <p:pic>
        <p:nvPicPr>
          <p:cNvPr id="15" name="Picture 14" descr="A group of men sitting at a table with microphones&#10;&#10;Description automatically generated">
            <a:extLst>
              <a:ext uri="{FF2B5EF4-FFF2-40B4-BE49-F238E27FC236}">
                <a16:creationId xmlns:a16="http://schemas.microsoft.com/office/drawing/2014/main" id="{4D01AB29-33AF-32E9-7C5F-D1A095B8A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935" y="4636099"/>
            <a:ext cx="1551899" cy="1823701"/>
          </a:xfrm>
          <a:prstGeom prst="rect">
            <a:avLst/>
          </a:prstGeom>
        </p:spPr>
      </p:pic>
      <p:pic>
        <p:nvPicPr>
          <p:cNvPr id="16" name="Picture 15" descr="A screenshot of a phone&#10;&#10;Description automatically generated">
            <a:extLst>
              <a:ext uri="{FF2B5EF4-FFF2-40B4-BE49-F238E27FC236}">
                <a16:creationId xmlns:a16="http://schemas.microsoft.com/office/drawing/2014/main" id="{14032F95-0DE0-520A-3447-5CE245C1B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4" y="836712"/>
            <a:ext cx="1569434" cy="1727254"/>
          </a:xfrm>
          <a:prstGeom prst="rect">
            <a:avLst/>
          </a:prstGeom>
        </p:spPr>
      </p:pic>
      <p:pic>
        <p:nvPicPr>
          <p:cNvPr id="17" name="Picture 16" descr="A yellow and black sign with words&#10;&#10;Description automatically generated">
            <a:extLst>
              <a:ext uri="{FF2B5EF4-FFF2-40B4-BE49-F238E27FC236}">
                <a16:creationId xmlns:a16="http://schemas.microsoft.com/office/drawing/2014/main" id="{169741A6-E652-A59E-7720-5ADB7DDE6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354" y="4607479"/>
            <a:ext cx="1569434" cy="1718487"/>
          </a:xfrm>
          <a:prstGeom prst="rect">
            <a:avLst/>
          </a:prstGeom>
        </p:spPr>
      </p:pic>
      <p:pic>
        <p:nvPicPr>
          <p:cNvPr id="18" name="Picture 17" descr="A ship on the water&#10;&#10;Description automatically generated">
            <a:extLst>
              <a:ext uri="{FF2B5EF4-FFF2-40B4-BE49-F238E27FC236}">
                <a16:creationId xmlns:a16="http://schemas.microsoft.com/office/drawing/2014/main" id="{6A48DC54-ED1A-F45D-D5D9-067E28BF2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7772" y="861131"/>
            <a:ext cx="1543132" cy="1806166"/>
          </a:xfrm>
          <a:prstGeom prst="rect">
            <a:avLst/>
          </a:prstGeom>
        </p:spPr>
      </p:pic>
      <p:pic>
        <p:nvPicPr>
          <p:cNvPr id="19" name="Picture 18" descr="A logo for a logistic company&#10;&#10;Description automatically generated">
            <a:extLst>
              <a:ext uri="{FF2B5EF4-FFF2-40B4-BE49-F238E27FC236}">
                <a16:creationId xmlns:a16="http://schemas.microsoft.com/office/drawing/2014/main" id="{D61E4A77-5F23-99D9-D181-F84B452733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0234" y="4622516"/>
            <a:ext cx="1551899" cy="17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335EB-D94E-ED2C-1244-8DAF5DE17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0279C06-F30C-3A57-9295-D248439C6041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Topics for today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589228-DD38-3529-AEFD-8F754541239E}"/>
              </a:ext>
            </a:extLst>
          </p:cNvPr>
          <p:cNvSpPr txBox="1"/>
          <p:nvPr/>
        </p:nvSpPr>
        <p:spPr>
          <a:xfrm>
            <a:off x="323528" y="836712"/>
            <a:ext cx="8496944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Typical terminology in freight transportation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Organization of transportation 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Commercial process of freight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52865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9786-AA37-3BDD-CA1D-04C8A853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B1E78038-B11D-39D5-A414-5936A27AC71B}"/>
              </a:ext>
            </a:extLst>
          </p:cNvPr>
          <p:cNvSpPr txBox="1">
            <a:spLocks/>
          </p:cNvSpPr>
          <p:nvPr/>
        </p:nvSpPr>
        <p:spPr>
          <a:xfrm>
            <a:off x="457200" y="2691837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Typical terminology in freight transportation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64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1913F-192A-FC4B-5D71-E4496E09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1408FA5-0A56-BDF0-B17E-323AB0EC97DD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What do these terms mean in freight transportation?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684BC2F5-96E5-A608-2F07-FF9A1A32C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1268760"/>
            <a:ext cx="8568952" cy="4655542"/>
          </a:xfrm>
        </p:spPr>
        <p:txBody>
          <a:bodyPr numCol="2">
            <a:noAutofit/>
          </a:bodyPr>
          <a:lstStyle/>
          <a:p>
            <a:r>
              <a:rPr lang="en-GB" altLang="ja-JP" sz="2400" kern="800" dirty="0">
                <a:ea typeface="+mj-ea"/>
              </a:rPr>
              <a:t>Full truckload (FTL)</a:t>
            </a:r>
          </a:p>
          <a:p>
            <a:r>
              <a:rPr lang="en-GB" altLang="ja-JP" sz="2400" kern="800" dirty="0">
                <a:ea typeface="+mj-ea"/>
              </a:rPr>
              <a:t>Less than truckload (LTL)</a:t>
            </a:r>
          </a:p>
          <a:p>
            <a:r>
              <a:rPr lang="en-GB" altLang="ja-JP" sz="2400" kern="800" dirty="0">
                <a:ea typeface="+mj-ea"/>
              </a:rPr>
              <a:t>Loading factor (LF)</a:t>
            </a:r>
            <a:endParaRPr lang="lv-LV" altLang="ja-JP" sz="2400" kern="800" dirty="0">
              <a:ea typeface="+mj-ea"/>
            </a:endParaRPr>
          </a:p>
          <a:p>
            <a:r>
              <a:rPr lang="en-GB" altLang="ja-JP" sz="2400" kern="800" dirty="0">
                <a:ea typeface="+mj-ea"/>
              </a:rPr>
              <a:t>Fuel surcharge clause (FSC)</a:t>
            </a:r>
          </a:p>
          <a:p>
            <a:r>
              <a:rPr lang="en-GB" altLang="ja-JP" sz="2400" kern="800" dirty="0">
                <a:ea typeface="+mj-ea"/>
              </a:rPr>
              <a:t>Loading meter (LDM)</a:t>
            </a:r>
          </a:p>
          <a:p>
            <a:r>
              <a:rPr lang="en-GB" altLang="ja-JP" sz="2400" kern="800" dirty="0">
                <a:ea typeface="+mj-ea"/>
              </a:rPr>
              <a:t>Volumetric</a:t>
            </a:r>
          </a:p>
          <a:p>
            <a:r>
              <a:rPr lang="en-GB" altLang="ja-JP" sz="2400" kern="800" dirty="0">
                <a:ea typeface="+mj-ea"/>
              </a:rPr>
              <a:t>Milk-run delivery</a:t>
            </a:r>
          </a:p>
          <a:p>
            <a:r>
              <a:rPr lang="en-GB" altLang="ja-JP" sz="2400" kern="800" dirty="0">
                <a:ea typeface="+mj-ea"/>
              </a:rPr>
              <a:t>Pallet exchange</a:t>
            </a:r>
          </a:p>
          <a:p>
            <a:r>
              <a:rPr lang="en-GB" altLang="ja-JP" sz="2400" kern="800" dirty="0">
                <a:ea typeface="+mj-ea"/>
              </a:rPr>
              <a:t>Hub &amp; spoke system</a:t>
            </a:r>
          </a:p>
          <a:p>
            <a:r>
              <a:rPr lang="en-GB" altLang="ja-JP" sz="2400" kern="800" dirty="0">
                <a:ea typeface="+mj-ea"/>
              </a:rPr>
              <a:t>1PL, 2PL, 3PL, 4PL</a:t>
            </a:r>
          </a:p>
          <a:p>
            <a:r>
              <a:rPr lang="en-GB" altLang="ja-JP" sz="2400" kern="800" dirty="0">
                <a:ea typeface="+mj-ea"/>
              </a:rPr>
              <a:t>Standby trailer concept</a:t>
            </a:r>
          </a:p>
          <a:p>
            <a:r>
              <a:rPr lang="en-GB" altLang="ja-JP" sz="2400" kern="800" dirty="0">
                <a:ea typeface="+mj-ea"/>
              </a:rPr>
              <a:t>Swap-body concept</a:t>
            </a:r>
          </a:p>
          <a:p>
            <a:r>
              <a:rPr lang="en-US" altLang="ja-JP" sz="2400" kern="800" dirty="0">
                <a:ea typeface="+mj-ea"/>
              </a:rPr>
              <a:t>Upstream / downstream flow</a:t>
            </a:r>
          </a:p>
          <a:p>
            <a:r>
              <a:rPr lang="en-US" altLang="ja-JP" sz="2400" kern="800" dirty="0">
                <a:ea typeface="+mj-ea"/>
              </a:rPr>
              <a:t>Cross-docking</a:t>
            </a:r>
          </a:p>
          <a:p>
            <a:r>
              <a:rPr lang="en-US" altLang="ja-JP" sz="2400" kern="800" dirty="0">
                <a:ea typeface="+mj-ea"/>
              </a:rPr>
              <a:t>Demurrage</a:t>
            </a:r>
          </a:p>
          <a:p>
            <a:r>
              <a:rPr lang="en-US" altLang="ja-JP" sz="2400" kern="800" dirty="0">
                <a:ea typeface="+mj-ea"/>
              </a:rPr>
              <a:t>Detention</a:t>
            </a:r>
          </a:p>
          <a:p>
            <a:r>
              <a:rPr lang="en-US" altLang="ja-JP" sz="2400" kern="800" dirty="0">
                <a:ea typeface="+mj-ea"/>
              </a:rPr>
              <a:t>Transit / lead time</a:t>
            </a:r>
          </a:p>
          <a:p>
            <a:r>
              <a:rPr lang="en-US" altLang="ja-JP" sz="2400" kern="800" dirty="0">
                <a:ea typeface="+mj-ea"/>
              </a:rPr>
              <a:t>Nearshoring</a:t>
            </a:r>
          </a:p>
          <a:p>
            <a:r>
              <a:rPr lang="en-US" altLang="ja-JP" sz="2400" kern="800" dirty="0">
                <a:ea typeface="+mj-ea"/>
              </a:rPr>
              <a:t>Cherry-picking</a:t>
            </a:r>
          </a:p>
          <a:p>
            <a:r>
              <a:rPr lang="en-US" altLang="ja-JP" sz="2400" kern="800" dirty="0">
                <a:ea typeface="+mj-ea"/>
              </a:rPr>
              <a:t>EDI</a:t>
            </a:r>
          </a:p>
        </p:txBody>
      </p:sp>
    </p:spTree>
    <p:extLst>
      <p:ext uri="{BB962C8B-B14F-4D97-AF65-F5344CB8AC3E}">
        <p14:creationId xmlns:p14="http://schemas.microsoft.com/office/powerpoint/2010/main" val="300169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62B57-BDAA-7186-B335-1F0C29169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A6D86CCF-F590-577E-46EF-D38BF7826840}"/>
              </a:ext>
            </a:extLst>
          </p:cNvPr>
          <p:cNvSpPr txBox="1">
            <a:spLocks/>
          </p:cNvSpPr>
          <p:nvPr/>
        </p:nvSpPr>
        <p:spPr>
          <a:xfrm>
            <a:off x="457200" y="119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C00000"/>
                </a:solidFill>
              </a:rPr>
              <a:t>Self-check exercise</a:t>
            </a:r>
            <a:endParaRPr lang="ja-JP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CD939-3970-E49B-1532-E154A0473EFB}"/>
              </a:ext>
            </a:extLst>
          </p:cNvPr>
          <p:cNvSpPr txBox="1"/>
          <p:nvPr/>
        </p:nvSpPr>
        <p:spPr>
          <a:xfrm>
            <a:off x="395536" y="908720"/>
            <a:ext cx="8579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Estimate total loading meters for 10 shipments as shown in table below.</a:t>
            </a:r>
          </a:p>
          <a:p>
            <a:r>
              <a:rPr lang="en-US" b="1" i="1" dirty="0"/>
              <a:t>Assume 1LDM = 1750 kg.</a:t>
            </a:r>
          </a:p>
          <a:p>
            <a:r>
              <a:rPr lang="en-US" b="1" i="1" dirty="0"/>
              <a:t>Gross weight – total for all HU.</a:t>
            </a:r>
          </a:p>
        </p:txBody>
      </p:sp>
      <p:pic>
        <p:nvPicPr>
          <p:cNvPr id="4" name="Picture 3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EB168BED-9D3F-9AB7-9FB9-72913DB0E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105724" cy="4186942"/>
          </a:xfrm>
          <a:prstGeom prst="rect">
            <a:avLst/>
          </a:prstGeom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3BF31CBD-27E1-A37F-CA88-C294C44A9972}"/>
              </a:ext>
            </a:extLst>
          </p:cNvPr>
          <p:cNvSpPr/>
          <p:nvPr/>
        </p:nvSpPr>
        <p:spPr>
          <a:xfrm>
            <a:off x="8604448" y="44624"/>
            <a:ext cx="432048" cy="432048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07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3248</Words>
  <Application>Microsoft Macintosh PowerPoint</Application>
  <PresentationFormat>On-screen Show (4:3)</PresentationFormat>
  <Paragraphs>478</Paragraphs>
  <Slides>36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Narrow</vt:lpstr>
      <vt:lpstr>Arial</vt:lpstr>
      <vt:lpstr>Calibri</vt:lpstr>
      <vt:lpstr>Office ​​テーマ</vt:lpstr>
      <vt:lpstr>Worksheet</vt:lpstr>
      <vt:lpstr>Freight and Passengers Transportation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Freight and Passengers Transportation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2017-07-19T13:08:51Z</dcterms:created>
  <dcterms:modified xsi:type="dcterms:W3CDTF">2024-11-13T08:00:06Z</dcterms:modified>
</cp:coreProperties>
</file>