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30"/>
  </p:notesMasterIdLst>
  <p:handoutMasterIdLst>
    <p:handoutMasterId r:id="rId31"/>
  </p:handoutMasterIdLst>
  <p:sldIdLst>
    <p:sldId id="256" r:id="rId2"/>
    <p:sldId id="260" r:id="rId3"/>
    <p:sldId id="261" r:id="rId4"/>
    <p:sldId id="262" r:id="rId5"/>
    <p:sldId id="263" r:id="rId6"/>
    <p:sldId id="264" r:id="rId7"/>
    <p:sldId id="265" r:id="rId8"/>
    <p:sldId id="266" r:id="rId9"/>
    <p:sldId id="287" r:id="rId10"/>
    <p:sldId id="268" r:id="rId11"/>
    <p:sldId id="269" r:id="rId12"/>
    <p:sldId id="270" r:id="rId13"/>
    <p:sldId id="271" r:id="rId14"/>
    <p:sldId id="272" r:id="rId15"/>
    <p:sldId id="288" r:id="rId16"/>
    <p:sldId id="273" r:id="rId17"/>
    <p:sldId id="291" r:id="rId18"/>
    <p:sldId id="292" r:id="rId19"/>
    <p:sldId id="274" r:id="rId20"/>
    <p:sldId id="275" r:id="rId21"/>
    <p:sldId id="276" r:id="rId22"/>
    <p:sldId id="277" r:id="rId23"/>
    <p:sldId id="279" r:id="rId24"/>
    <p:sldId id="280" r:id="rId25"/>
    <p:sldId id="282" r:id="rId26"/>
    <p:sldId id="283" r:id="rId27"/>
    <p:sldId id="289" r:id="rId28"/>
    <p:sldId id="290" r:id="rId2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50" autoAdjust="0"/>
    <p:restoredTop sz="90876" autoAdjust="0"/>
  </p:normalViewPr>
  <p:slideViewPr>
    <p:cSldViewPr>
      <p:cViewPr varScale="1">
        <p:scale>
          <a:sx n="66" d="100"/>
          <a:sy n="66" d="100"/>
        </p:scale>
        <p:origin x="148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5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F20E27-9939-40A3-8D28-10311FC75A3C}"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9DB36F23-FFC6-4905-8255-DAB7753572F6}">
      <dgm:prSet/>
      <dgm:spPr/>
      <dgm:t>
        <a:bodyPr/>
        <a:lstStyle/>
        <a:p>
          <a:pPr rtl="0"/>
          <a:r>
            <a:rPr lang="en-US" smtClean="0"/>
            <a:t>Bureaucratic</a:t>
          </a:r>
          <a:endParaRPr lang="en-US"/>
        </a:p>
      </dgm:t>
    </dgm:pt>
    <dgm:pt modelId="{E9E3FBA0-EA34-4D89-B80A-A4039FDCC864}" type="parTrans" cxnId="{016A2AE4-B50E-4EFE-B538-786CF364728B}">
      <dgm:prSet/>
      <dgm:spPr/>
      <dgm:t>
        <a:bodyPr/>
        <a:lstStyle/>
        <a:p>
          <a:endParaRPr lang="en-US"/>
        </a:p>
      </dgm:t>
    </dgm:pt>
    <dgm:pt modelId="{8759FAC0-8C63-4920-899D-477FF85C1FFA}" type="sibTrans" cxnId="{016A2AE4-B50E-4EFE-B538-786CF364728B}">
      <dgm:prSet/>
      <dgm:spPr/>
      <dgm:t>
        <a:bodyPr/>
        <a:lstStyle/>
        <a:p>
          <a:endParaRPr lang="en-US"/>
        </a:p>
      </dgm:t>
    </dgm:pt>
    <dgm:pt modelId="{1F751757-A489-4843-B3EC-CCECE28F91E6}">
      <dgm:prSet/>
      <dgm:spPr/>
      <dgm:t>
        <a:bodyPr/>
        <a:lstStyle/>
        <a:p>
          <a:pPr rtl="0"/>
          <a:r>
            <a:rPr lang="en-US" smtClean="0"/>
            <a:t>Objective</a:t>
          </a:r>
          <a:endParaRPr lang="en-US"/>
        </a:p>
      </dgm:t>
    </dgm:pt>
    <dgm:pt modelId="{0E68B26F-A316-455D-AB61-2AB84803A80C}" type="parTrans" cxnId="{E45BBD4D-C959-434C-8B0B-7717BEA36A6E}">
      <dgm:prSet/>
      <dgm:spPr/>
      <dgm:t>
        <a:bodyPr/>
        <a:lstStyle/>
        <a:p>
          <a:endParaRPr lang="en-US"/>
        </a:p>
      </dgm:t>
    </dgm:pt>
    <dgm:pt modelId="{57DA4182-B1E2-4706-BB6F-2B24E6132CAD}" type="sibTrans" cxnId="{E45BBD4D-C959-434C-8B0B-7717BEA36A6E}">
      <dgm:prSet/>
      <dgm:spPr/>
      <dgm:t>
        <a:bodyPr/>
        <a:lstStyle/>
        <a:p>
          <a:endParaRPr lang="en-US"/>
        </a:p>
      </dgm:t>
    </dgm:pt>
    <dgm:pt modelId="{F561110E-2947-44F2-87B9-10D1FA058CC4}">
      <dgm:prSet/>
      <dgm:spPr/>
      <dgm:t>
        <a:bodyPr/>
        <a:lstStyle/>
        <a:p>
          <a:pPr rtl="0"/>
          <a:r>
            <a:rPr lang="en-US" smtClean="0"/>
            <a:t>Normative</a:t>
          </a:r>
          <a:endParaRPr lang="en-US"/>
        </a:p>
      </dgm:t>
    </dgm:pt>
    <dgm:pt modelId="{74566F68-CAEA-4610-BC66-0D12FD0C6ED8}" type="parTrans" cxnId="{9002E9FE-232A-44F2-83C7-C43C03D94ADE}">
      <dgm:prSet/>
      <dgm:spPr/>
      <dgm:t>
        <a:bodyPr/>
        <a:lstStyle/>
        <a:p>
          <a:endParaRPr lang="en-US"/>
        </a:p>
      </dgm:t>
    </dgm:pt>
    <dgm:pt modelId="{D1649B1A-D516-461F-AB89-11CD5C097EE5}" type="sibTrans" cxnId="{9002E9FE-232A-44F2-83C7-C43C03D94ADE}">
      <dgm:prSet/>
      <dgm:spPr/>
      <dgm:t>
        <a:bodyPr/>
        <a:lstStyle/>
        <a:p>
          <a:endParaRPr lang="en-US"/>
        </a:p>
      </dgm:t>
    </dgm:pt>
    <dgm:pt modelId="{B9FE936E-18D2-42DB-AB02-F3AE21CF4D8F}">
      <dgm:prSet/>
      <dgm:spPr/>
      <dgm:t>
        <a:bodyPr/>
        <a:lstStyle/>
        <a:p>
          <a:pPr rtl="0"/>
          <a:r>
            <a:rPr lang="en-US" smtClean="0"/>
            <a:t>Concertive</a:t>
          </a:r>
          <a:endParaRPr lang="en-US"/>
        </a:p>
      </dgm:t>
    </dgm:pt>
    <dgm:pt modelId="{FC66F66D-01A8-48E2-96E4-2F04C14876DD}" type="parTrans" cxnId="{C462E739-DED7-408F-A7EB-D62F6FF5786E}">
      <dgm:prSet/>
      <dgm:spPr/>
      <dgm:t>
        <a:bodyPr/>
        <a:lstStyle/>
        <a:p>
          <a:endParaRPr lang="en-US"/>
        </a:p>
      </dgm:t>
    </dgm:pt>
    <dgm:pt modelId="{02EB1090-D9DB-419D-91A5-294DB08AFBCA}" type="sibTrans" cxnId="{C462E739-DED7-408F-A7EB-D62F6FF5786E}">
      <dgm:prSet/>
      <dgm:spPr/>
      <dgm:t>
        <a:bodyPr/>
        <a:lstStyle/>
        <a:p>
          <a:endParaRPr lang="en-US"/>
        </a:p>
      </dgm:t>
    </dgm:pt>
    <dgm:pt modelId="{4182C61B-C35C-49F8-AF35-52494F7F19EA}">
      <dgm:prSet/>
      <dgm:spPr/>
      <dgm:t>
        <a:bodyPr/>
        <a:lstStyle/>
        <a:p>
          <a:pPr rtl="0"/>
          <a:r>
            <a:rPr lang="en-US" smtClean="0"/>
            <a:t>Self-control</a:t>
          </a:r>
          <a:endParaRPr lang="en-US"/>
        </a:p>
      </dgm:t>
    </dgm:pt>
    <dgm:pt modelId="{975226C3-BDEC-489C-B3DD-014BC807C6CF}" type="parTrans" cxnId="{4F1074DC-F054-4E56-A353-9AFC0BB1D11E}">
      <dgm:prSet/>
      <dgm:spPr/>
      <dgm:t>
        <a:bodyPr/>
        <a:lstStyle/>
        <a:p>
          <a:endParaRPr lang="en-US"/>
        </a:p>
      </dgm:t>
    </dgm:pt>
    <dgm:pt modelId="{2C9B0F2C-EE9E-48BF-BE0A-0FCB6EEE0FA5}" type="sibTrans" cxnId="{4F1074DC-F054-4E56-A353-9AFC0BB1D11E}">
      <dgm:prSet/>
      <dgm:spPr/>
      <dgm:t>
        <a:bodyPr/>
        <a:lstStyle/>
        <a:p>
          <a:endParaRPr lang="en-US"/>
        </a:p>
      </dgm:t>
    </dgm:pt>
    <dgm:pt modelId="{9F30703D-151E-4414-A0F5-50F82BB42AE4}" type="pres">
      <dgm:prSet presAssocID="{74F20E27-9939-40A3-8D28-10311FC75A3C}" presName="Name0" presStyleCnt="0">
        <dgm:presLayoutVars>
          <dgm:dir/>
          <dgm:animLvl val="lvl"/>
          <dgm:resizeHandles val="exact"/>
        </dgm:presLayoutVars>
      </dgm:prSet>
      <dgm:spPr/>
      <dgm:t>
        <a:bodyPr/>
        <a:lstStyle/>
        <a:p>
          <a:endParaRPr lang="en-US"/>
        </a:p>
      </dgm:t>
    </dgm:pt>
    <dgm:pt modelId="{230E5DEA-8B3E-4E2C-A6BC-EBEC0BBFE070}" type="pres">
      <dgm:prSet presAssocID="{9DB36F23-FFC6-4905-8255-DAB7753572F6}" presName="linNode" presStyleCnt="0"/>
      <dgm:spPr/>
    </dgm:pt>
    <dgm:pt modelId="{428DF1DA-06EA-455B-B07B-F634399F354A}" type="pres">
      <dgm:prSet presAssocID="{9DB36F23-FFC6-4905-8255-DAB7753572F6}" presName="parentText" presStyleLbl="node1" presStyleIdx="0" presStyleCnt="5">
        <dgm:presLayoutVars>
          <dgm:chMax val="1"/>
          <dgm:bulletEnabled val="1"/>
        </dgm:presLayoutVars>
      </dgm:prSet>
      <dgm:spPr/>
      <dgm:t>
        <a:bodyPr/>
        <a:lstStyle/>
        <a:p>
          <a:endParaRPr lang="en-US"/>
        </a:p>
      </dgm:t>
    </dgm:pt>
    <dgm:pt modelId="{F941618C-1C72-40AF-BE70-27CC66036289}" type="pres">
      <dgm:prSet presAssocID="{8759FAC0-8C63-4920-899D-477FF85C1FFA}" presName="sp" presStyleCnt="0"/>
      <dgm:spPr/>
    </dgm:pt>
    <dgm:pt modelId="{69C558F0-525B-43D4-BAE7-FB9351092C6F}" type="pres">
      <dgm:prSet presAssocID="{1F751757-A489-4843-B3EC-CCECE28F91E6}" presName="linNode" presStyleCnt="0"/>
      <dgm:spPr/>
    </dgm:pt>
    <dgm:pt modelId="{231B0B3B-3DEC-4A9F-9071-F97C9042E2EC}" type="pres">
      <dgm:prSet presAssocID="{1F751757-A489-4843-B3EC-CCECE28F91E6}" presName="parentText" presStyleLbl="node1" presStyleIdx="1" presStyleCnt="5">
        <dgm:presLayoutVars>
          <dgm:chMax val="1"/>
          <dgm:bulletEnabled val="1"/>
        </dgm:presLayoutVars>
      </dgm:prSet>
      <dgm:spPr/>
      <dgm:t>
        <a:bodyPr/>
        <a:lstStyle/>
        <a:p>
          <a:endParaRPr lang="en-US"/>
        </a:p>
      </dgm:t>
    </dgm:pt>
    <dgm:pt modelId="{3B69B491-B41E-4FF2-A454-8FC9200D2648}" type="pres">
      <dgm:prSet presAssocID="{57DA4182-B1E2-4706-BB6F-2B24E6132CAD}" presName="sp" presStyleCnt="0"/>
      <dgm:spPr/>
    </dgm:pt>
    <dgm:pt modelId="{80921A16-47B1-408E-B6C6-BEE5A9CC3524}" type="pres">
      <dgm:prSet presAssocID="{F561110E-2947-44F2-87B9-10D1FA058CC4}" presName="linNode" presStyleCnt="0"/>
      <dgm:spPr/>
    </dgm:pt>
    <dgm:pt modelId="{F7815A69-7A59-4F12-97AA-F313DD5D9F0C}" type="pres">
      <dgm:prSet presAssocID="{F561110E-2947-44F2-87B9-10D1FA058CC4}" presName="parentText" presStyleLbl="node1" presStyleIdx="2" presStyleCnt="5">
        <dgm:presLayoutVars>
          <dgm:chMax val="1"/>
          <dgm:bulletEnabled val="1"/>
        </dgm:presLayoutVars>
      </dgm:prSet>
      <dgm:spPr/>
      <dgm:t>
        <a:bodyPr/>
        <a:lstStyle/>
        <a:p>
          <a:endParaRPr lang="en-US"/>
        </a:p>
      </dgm:t>
    </dgm:pt>
    <dgm:pt modelId="{56C4D6DF-1005-4ECD-A8BC-AFEF155E8140}" type="pres">
      <dgm:prSet presAssocID="{D1649B1A-D516-461F-AB89-11CD5C097EE5}" presName="sp" presStyleCnt="0"/>
      <dgm:spPr/>
    </dgm:pt>
    <dgm:pt modelId="{0BF0EDF8-8631-44D5-BF69-D11DD2883B09}" type="pres">
      <dgm:prSet presAssocID="{B9FE936E-18D2-42DB-AB02-F3AE21CF4D8F}" presName="linNode" presStyleCnt="0"/>
      <dgm:spPr/>
    </dgm:pt>
    <dgm:pt modelId="{64B44711-B7CC-44CF-A911-193AEED9FF75}" type="pres">
      <dgm:prSet presAssocID="{B9FE936E-18D2-42DB-AB02-F3AE21CF4D8F}" presName="parentText" presStyleLbl="node1" presStyleIdx="3" presStyleCnt="5">
        <dgm:presLayoutVars>
          <dgm:chMax val="1"/>
          <dgm:bulletEnabled val="1"/>
        </dgm:presLayoutVars>
      </dgm:prSet>
      <dgm:spPr/>
      <dgm:t>
        <a:bodyPr/>
        <a:lstStyle/>
        <a:p>
          <a:endParaRPr lang="en-US"/>
        </a:p>
      </dgm:t>
    </dgm:pt>
    <dgm:pt modelId="{B589A37F-4350-4A11-AE9F-616866233A98}" type="pres">
      <dgm:prSet presAssocID="{02EB1090-D9DB-419D-91A5-294DB08AFBCA}" presName="sp" presStyleCnt="0"/>
      <dgm:spPr/>
    </dgm:pt>
    <dgm:pt modelId="{512448C8-772A-4FD4-8D7C-71577C26E36F}" type="pres">
      <dgm:prSet presAssocID="{4182C61B-C35C-49F8-AF35-52494F7F19EA}" presName="linNode" presStyleCnt="0"/>
      <dgm:spPr/>
    </dgm:pt>
    <dgm:pt modelId="{F5E29F80-EADE-4C37-8BA8-ADF0D059C58E}" type="pres">
      <dgm:prSet presAssocID="{4182C61B-C35C-49F8-AF35-52494F7F19EA}" presName="parentText" presStyleLbl="node1" presStyleIdx="4" presStyleCnt="5">
        <dgm:presLayoutVars>
          <dgm:chMax val="1"/>
          <dgm:bulletEnabled val="1"/>
        </dgm:presLayoutVars>
      </dgm:prSet>
      <dgm:spPr/>
      <dgm:t>
        <a:bodyPr/>
        <a:lstStyle/>
        <a:p>
          <a:endParaRPr lang="en-US"/>
        </a:p>
      </dgm:t>
    </dgm:pt>
  </dgm:ptLst>
  <dgm:cxnLst>
    <dgm:cxn modelId="{5BAC5ADC-4EE5-4F50-9EE6-5A5E12063CC4}" type="presOf" srcId="{4182C61B-C35C-49F8-AF35-52494F7F19EA}" destId="{F5E29F80-EADE-4C37-8BA8-ADF0D059C58E}" srcOrd="0" destOrd="0" presId="urn:microsoft.com/office/officeart/2005/8/layout/vList5"/>
    <dgm:cxn modelId="{016A2AE4-B50E-4EFE-B538-786CF364728B}" srcId="{74F20E27-9939-40A3-8D28-10311FC75A3C}" destId="{9DB36F23-FFC6-4905-8255-DAB7753572F6}" srcOrd="0" destOrd="0" parTransId="{E9E3FBA0-EA34-4D89-B80A-A4039FDCC864}" sibTransId="{8759FAC0-8C63-4920-899D-477FF85C1FFA}"/>
    <dgm:cxn modelId="{E45BBD4D-C959-434C-8B0B-7717BEA36A6E}" srcId="{74F20E27-9939-40A3-8D28-10311FC75A3C}" destId="{1F751757-A489-4843-B3EC-CCECE28F91E6}" srcOrd="1" destOrd="0" parTransId="{0E68B26F-A316-455D-AB61-2AB84803A80C}" sibTransId="{57DA4182-B1E2-4706-BB6F-2B24E6132CAD}"/>
    <dgm:cxn modelId="{C462E739-DED7-408F-A7EB-D62F6FF5786E}" srcId="{74F20E27-9939-40A3-8D28-10311FC75A3C}" destId="{B9FE936E-18D2-42DB-AB02-F3AE21CF4D8F}" srcOrd="3" destOrd="0" parTransId="{FC66F66D-01A8-48E2-96E4-2F04C14876DD}" sibTransId="{02EB1090-D9DB-419D-91A5-294DB08AFBCA}"/>
    <dgm:cxn modelId="{EB949E76-8515-4337-B8E0-8ABE4F6AB084}" type="presOf" srcId="{9DB36F23-FFC6-4905-8255-DAB7753572F6}" destId="{428DF1DA-06EA-455B-B07B-F634399F354A}" srcOrd="0" destOrd="0" presId="urn:microsoft.com/office/officeart/2005/8/layout/vList5"/>
    <dgm:cxn modelId="{9002E9FE-232A-44F2-83C7-C43C03D94ADE}" srcId="{74F20E27-9939-40A3-8D28-10311FC75A3C}" destId="{F561110E-2947-44F2-87B9-10D1FA058CC4}" srcOrd="2" destOrd="0" parTransId="{74566F68-CAEA-4610-BC66-0D12FD0C6ED8}" sibTransId="{D1649B1A-D516-461F-AB89-11CD5C097EE5}"/>
    <dgm:cxn modelId="{3C6EE3AB-B5B0-403F-BB3F-06F1E0571E9D}" type="presOf" srcId="{74F20E27-9939-40A3-8D28-10311FC75A3C}" destId="{9F30703D-151E-4414-A0F5-50F82BB42AE4}" srcOrd="0" destOrd="0" presId="urn:microsoft.com/office/officeart/2005/8/layout/vList5"/>
    <dgm:cxn modelId="{4F1074DC-F054-4E56-A353-9AFC0BB1D11E}" srcId="{74F20E27-9939-40A3-8D28-10311FC75A3C}" destId="{4182C61B-C35C-49F8-AF35-52494F7F19EA}" srcOrd="4" destOrd="0" parTransId="{975226C3-BDEC-489C-B3DD-014BC807C6CF}" sibTransId="{2C9B0F2C-EE9E-48BF-BE0A-0FCB6EEE0FA5}"/>
    <dgm:cxn modelId="{70E9E61C-CA6F-4FD1-B12D-C5EF07ABC713}" type="presOf" srcId="{B9FE936E-18D2-42DB-AB02-F3AE21CF4D8F}" destId="{64B44711-B7CC-44CF-A911-193AEED9FF75}" srcOrd="0" destOrd="0" presId="urn:microsoft.com/office/officeart/2005/8/layout/vList5"/>
    <dgm:cxn modelId="{4843C3B3-A309-4EFA-A193-7B1231E6EB75}" type="presOf" srcId="{F561110E-2947-44F2-87B9-10D1FA058CC4}" destId="{F7815A69-7A59-4F12-97AA-F313DD5D9F0C}" srcOrd="0" destOrd="0" presId="urn:microsoft.com/office/officeart/2005/8/layout/vList5"/>
    <dgm:cxn modelId="{7E048408-007A-4884-A80E-8DFE9D1F964F}" type="presOf" srcId="{1F751757-A489-4843-B3EC-CCECE28F91E6}" destId="{231B0B3B-3DEC-4A9F-9071-F97C9042E2EC}" srcOrd="0" destOrd="0" presId="urn:microsoft.com/office/officeart/2005/8/layout/vList5"/>
    <dgm:cxn modelId="{7165F241-EA91-4140-8176-229738D2499B}" type="presParOf" srcId="{9F30703D-151E-4414-A0F5-50F82BB42AE4}" destId="{230E5DEA-8B3E-4E2C-A6BC-EBEC0BBFE070}" srcOrd="0" destOrd="0" presId="urn:microsoft.com/office/officeart/2005/8/layout/vList5"/>
    <dgm:cxn modelId="{33DD9F48-7C2E-4E54-8829-26857F983DC5}" type="presParOf" srcId="{230E5DEA-8B3E-4E2C-A6BC-EBEC0BBFE070}" destId="{428DF1DA-06EA-455B-B07B-F634399F354A}" srcOrd="0" destOrd="0" presId="urn:microsoft.com/office/officeart/2005/8/layout/vList5"/>
    <dgm:cxn modelId="{08045B44-A4CE-4C0D-9855-1D1F6611C564}" type="presParOf" srcId="{9F30703D-151E-4414-A0F5-50F82BB42AE4}" destId="{F941618C-1C72-40AF-BE70-27CC66036289}" srcOrd="1" destOrd="0" presId="urn:microsoft.com/office/officeart/2005/8/layout/vList5"/>
    <dgm:cxn modelId="{1EAE5EDE-2899-4937-9155-BE9E3326CA78}" type="presParOf" srcId="{9F30703D-151E-4414-A0F5-50F82BB42AE4}" destId="{69C558F0-525B-43D4-BAE7-FB9351092C6F}" srcOrd="2" destOrd="0" presId="urn:microsoft.com/office/officeart/2005/8/layout/vList5"/>
    <dgm:cxn modelId="{C3CD9E7A-0A6C-48C9-A7E2-943B560F048A}" type="presParOf" srcId="{69C558F0-525B-43D4-BAE7-FB9351092C6F}" destId="{231B0B3B-3DEC-4A9F-9071-F97C9042E2EC}" srcOrd="0" destOrd="0" presId="urn:microsoft.com/office/officeart/2005/8/layout/vList5"/>
    <dgm:cxn modelId="{47A5E02C-D201-465E-8864-6910A8B760C9}" type="presParOf" srcId="{9F30703D-151E-4414-A0F5-50F82BB42AE4}" destId="{3B69B491-B41E-4FF2-A454-8FC9200D2648}" srcOrd="3" destOrd="0" presId="urn:microsoft.com/office/officeart/2005/8/layout/vList5"/>
    <dgm:cxn modelId="{1DC2F0B5-A146-45C4-916E-810A44C4F798}" type="presParOf" srcId="{9F30703D-151E-4414-A0F5-50F82BB42AE4}" destId="{80921A16-47B1-408E-B6C6-BEE5A9CC3524}" srcOrd="4" destOrd="0" presId="urn:microsoft.com/office/officeart/2005/8/layout/vList5"/>
    <dgm:cxn modelId="{8CC23B52-0761-4A3C-BA3F-F2D3B60D7762}" type="presParOf" srcId="{80921A16-47B1-408E-B6C6-BEE5A9CC3524}" destId="{F7815A69-7A59-4F12-97AA-F313DD5D9F0C}" srcOrd="0" destOrd="0" presId="urn:microsoft.com/office/officeart/2005/8/layout/vList5"/>
    <dgm:cxn modelId="{5BCE5D83-81EC-4671-9370-F536890A6F8D}" type="presParOf" srcId="{9F30703D-151E-4414-A0F5-50F82BB42AE4}" destId="{56C4D6DF-1005-4ECD-A8BC-AFEF155E8140}" srcOrd="5" destOrd="0" presId="urn:microsoft.com/office/officeart/2005/8/layout/vList5"/>
    <dgm:cxn modelId="{44348D06-6ECE-4C03-855D-850020CA98DF}" type="presParOf" srcId="{9F30703D-151E-4414-A0F5-50F82BB42AE4}" destId="{0BF0EDF8-8631-44D5-BF69-D11DD2883B09}" srcOrd="6" destOrd="0" presId="urn:microsoft.com/office/officeart/2005/8/layout/vList5"/>
    <dgm:cxn modelId="{33346DD1-9615-4548-85B5-4B7BC1A8B4E9}" type="presParOf" srcId="{0BF0EDF8-8631-44D5-BF69-D11DD2883B09}" destId="{64B44711-B7CC-44CF-A911-193AEED9FF75}" srcOrd="0" destOrd="0" presId="urn:microsoft.com/office/officeart/2005/8/layout/vList5"/>
    <dgm:cxn modelId="{4C8FA00A-A10E-4C75-BA45-90F4989A197A}" type="presParOf" srcId="{9F30703D-151E-4414-A0F5-50F82BB42AE4}" destId="{B589A37F-4350-4A11-AE9F-616866233A98}" srcOrd="7" destOrd="0" presId="urn:microsoft.com/office/officeart/2005/8/layout/vList5"/>
    <dgm:cxn modelId="{557281DB-2811-4509-87A3-7FCFF755446A}" type="presParOf" srcId="{9F30703D-151E-4414-A0F5-50F82BB42AE4}" destId="{512448C8-772A-4FD4-8D7C-71577C26E36F}" srcOrd="8" destOrd="0" presId="urn:microsoft.com/office/officeart/2005/8/layout/vList5"/>
    <dgm:cxn modelId="{7FCEE3F9-6EA0-4800-BC03-17D5B04A8C3A}" type="presParOf" srcId="{512448C8-772A-4FD4-8D7C-71577C26E36F}" destId="{F5E29F80-EADE-4C37-8BA8-ADF0D059C58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8DF1DA-06EA-455B-B07B-F634399F354A}">
      <dsp:nvSpPr>
        <dsp:cNvPr id="0" name=""/>
        <dsp:cNvSpPr/>
      </dsp:nvSpPr>
      <dsp:spPr>
        <a:xfrm>
          <a:off x="2465493" y="2344"/>
          <a:ext cx="2773680" cy="102486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smtClean="0"/>
            <a:t>Bureaucratic</a:t>
          </a:r>
          <a:endParaRPr lang="en-US" sz="3600" kern="1200"/>
        </a:p>
      </dsp:txBody>
      <dsp:txXfrm>
        <a:off x="2515523" y="52374"/>
        <a:ext cx="2673620" cy="924807"/>
      </dsp:txXfrm>
    </dsp:sp>
    <dsp:sp modelId="{231B0B3B-3DEC-4A9F-9071-F97C9042E2EC}">
      <dsp:nvSpPr>
        <dsp:cNvPr id="0" name=""/>
        <dsp:cNvSpPr/>
      </dsp:nvSpPr>
      <dsp:spPr>
        <a:xfrm>
          <a:off x="2465493" y="1078455"/>
          <a:ext cx="2773680" cy="102486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smtClean="0"/>
            <a:t>Objective</a:t>
          </a:r>
          <a:endParaRPr lang="en-US" sz="3600" kern="1200"/>
        </a:p>
      </dsp:txBody>
      <dsp:txXfrm>
        <a:off x="2515523" y="1128485"/>
        <a:ext cx="2673620" cy="924807"/>
      </dsp:txXfrm>
    </dsp:sp>
    <dsp:sp modelId="{F7815A69-7A59-4F12-97AA-F313DD5D9F0C}">
      <dsp:nvSpPr>
        <dsp:cNvPr id="0" name=""/>
        <dsp:cNvSpPr/>
      </dsp:nvSpPr>
      <dsp:spPr>
        <a:xfrm>
          <a:off x="2465493" y="2154566"/>
          <a:ext cx="2773680" cy="102486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smtClean="0"/>
            <a:t>Normative</a:t>
          </a:r>
          <a:endParaRPr lang="en-US" sz="3600" kern="1200"/>
        </a:p>
      </dsp:txBody>
      <dsp:txXfrm>
        <a:off x="2515523" y="2204596"/>
        <a:ext cx="2673620" cy="924807"/>
      </dsp:txXfrm>
    </dsp:sp>
    <dsp:sp modelId="{64B44711-B7CC-44CF-A911-193AEED9FF75}">
      <dsp:nvSpPr>
        <dsp:cNvPr id="0" name=""/>
        <dsp:cNvSpPr/>
      </dsp:nvSpPr>
      <dsp:spPr>
        <a:xfrm>
          <a:off x="2465493" y="3230677"/>
          <a:ext cx="2773680" cy="102486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smtClean="0"/>
            <a:t>Concertive</a:t>
          </a:r>
          <a:endParaRPr lang="en-US" sz="3600" kern="1200"/>
        </a:p>
      </dsp:txBody>
      <dsp:txXfrm>
        <a:off x="2515523" y="3280707"/>
        <a:ext cx="2673620" cy="924807"/>
      </dsp:txXfrm>
    </dsp:sp>
    <dsp:sp modelId="{F5E29F80-EADE-4C37-8BA8-ADF0D059C58E}">
      <dsp:nvSpPr>
        <dsp:cNvPr id="0" name=""/>
        <dsp:cNvSpPr/>
      </dsp:nvSpPr>
      <dsp:spPr>
        <a:xfrm>
          <a:off x="2465493" y="4306788"/>
          <a:ext cx="2773680" cy="102486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smtClean="0"/>
            <a:t>Self-control</a:t>
          </a:r>
          <a:endParaRPr lang="en-US" sz="3600" kern="1200"/>
        </a:p>
      </dsp:txBody>
      <dsp:txXfrm>
        <a:off x="2515523" y="4356818"/>
        <a:ext cx="2673620" cy="92480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25DC896F-30C8-4240-A26F-D7D66F265108}" type="datetime1">
              <a:rPr lang="en-US" smtClean="0"/>
              <a:t>5/8/2023</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2AD91C8E-7985-4C47-A207-B0B7D56F9779}" type="slidenum">
              <a:rPr lang="en-US" smtClean="0"/>
              <a:t>‹#›</a:t>
            </a:fld>
            <a:endParaRPr lang="en-US"/>
          </a:p>
        </p:txBody>
      </p:sp>
    </p:spTree>
    <p:extLst>
      <p:ext uri="{BB962C8B-B14F-4D97-AF65-F5344CB8AC3E}">
        <p14:creationId xmlns:p14="http://schemas.microsoft.com/office/powerpoint/2010/main" val="20442697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5F1E9537-D372-4F1C-9970-D205883C0730}" type="datetime1">
              <a:rPr lang="en-US" smtClean="0"/>
              <a:t>5/8/2023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31412ECC-B6AF-4EC1-9FE1-4620B29B6D48}" type="slidenum">
              <a:rPr lang="en-US" smtClean="0"/>
              <a:pPr/>
              <a:t>‹#›</a:t>
            </a:fld>
            <a:endParaRPr lang="en-US"/>
          </a:p>
        </p:txBody>
      </p:sp>
    </p:spTree>
    <p:extLst>
      <p:ext uri="{BB962C8B-B14F-4D97-AF65-F5344CB8AC3E}">
        <p14:creationId xmlns:p14="http://schemas.microsoft.com/office/powerpoint/2010/main" val="906492951"/>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
        <p:nvSpPr>
          <p:cNvPr id="2" name="Date Placeholder 1"/>
          <p:cNvSpPr>
            <a:spLocks noGrp="1"/>
          </p:cNvSpPr>
          <p:nvPr>
            <p:ph type="dt" idx="10"/>
          </p:nvPr>
        </p:nvSpPr>
        <p:spPr/>
        <p:txBody>
          <a:bodyPr/>
          <a:lstStyle/>
          <a:p>
            <a:fld id="{76948FFE-D7B9-4400-98FA-0B865815A914}" type="datetime1">
              <a:rPr lang="en-US" smtClean="0"/>
              <a:t>5/8/2023</a:t>
            </a:fld>
            <a:endParaRPr lang="en-US"/>
          </a:p>
        </p:txBody>
      </p:sp>
    </p:spTree>
    <p:extLst>
      <p:ext uri="{BB962C8B-B14F-4D97-AF65-F5344CB8AC3E}">
        <p14:creationId xmlns:p14="http://schemas.microsoft.com/office/powerpoint/2010/main" val="1266637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0E233EBE-20CA-48CD-BA69-E2D52E33C953}" type="datetime1">
              <a:rPr lang="en-US" smtClean="0"/>
              <a:t>5/8/2023</a:t>
            </a:fld>
            <a:endParaRPr lang="en-US"/>
          </a:p>
        </p:txBody>
      </p:sp>
    </p:spTree>
    <p:extLst>
      <p:ext uri="{BB962C8B-B14F-4D97-AF65-F5344CB8AC3E}">
        <p14:creationId xmlns:p14="http://schemas.microsoft.com/office/powerpoint/2010/main" val="246119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3F050981-1C5E-472C-B7A3-439B7EB5124F}" type="datetime1">
              <a:rPr lang="en-US" smtClean="0"/>
              <a:t>5/8/2023</a:t>
            </a:fld>
            <a:endParaRPr lang="en-US"/>
          </a:p>
        </p:txBody>
      </p:sp>
    </p:spTree>
    <p:extLst>
      <p:ext uri="{BB962C8B-B14F-4D97-AF65-F5344CB8AC3E}">
        <p14:creationId xmlns:p14="http://schemas.microsoft.com/office/powerpoint/2010/main" val="3663116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6FD71CC5-5D76-4045-9E1A-BA62C19CA905}" type="datetime1">
              <a:rPr lang="en-US" smtClean="0"/>
              <a:t>5/8/2023</a:t>
            </a:fld>
            <a:endParaRPr lang="en-US"/>
          </a:p>
        </p:txBody>
      </p:sp>
    </p:spTree>
    <p:extLst>
      <p:ext uri="{BB962C8B-B14F-4D97-AF65-F5344CB8AC3E}">
        <p14:creationId xmlns:p14="http://schemas.microsoft.com/office/powerpoint/2010/main" val="2020354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defTabSz="924458">
              <a:defRPr/>
            </a:pPr>
            <a:endParaRPr lang="en-US" dirty="0" smtClean="0"/>
          </a:p>
        </p:txBody>
      </p:sp>
      <p:sp>
        <p:nvSpPr>
          <p:cNvPr id="2" name="Date Placeholder 1"/>
          <p:cNvSpPr>
            <a:spLocks noGrp="1"/>
          </p:cNvSpPr>
          <p:nvPr>
            <p:ph type="dt" idx="10"/>
          </p:nvPr>
        </p:nvSpPr>
        <p:spPr/>
        <p:txBody>
          <a:bodyPr/>
          <a:lstStyle/>
          <a:p>
            <a:fld id="{386ED3D5-9B21-4CC5-8E79-9480A4ECDFE3}" type="datetime1">
              <a:rPr lang="en-US" smtClean="0"/>
              <a:t>5/8/2023</a:t>
            </a:fld>
            <a:endParaRPr lang="en-US"/>
          </a:p>
        </p:txBody>
      </p:sp>
    </p:spTree>
    <p:extLst>
      <p:ext uri="{BB962C8B-B14F-4D97-AF65-F5344CB8AC3E}">
        <p14:creationId xmlns:p14="http://schemas.microsoft.com/office/powerpoint/2010/main" val="301481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5E93799F-F87B-440D-9714-C1ECFF98B56B}" type="datetime1">
              <a:rPr lang="en-US" smtClean="0"/>
              <a:t>5/8/2023</a:t>
            </a:fld>
            <a:endParaRPr lang="en-US"/>
          </a:p>
        </p:txBody>
      </p:sp>
    </p:spTree>
    <p:extLst>
      <p:ext uri="{BB962C8B-B14F-4D97-AF65-F5344CB8AC3E}">
        <p14:creationId xmlns:p14="http://schemas.microsoft.com/office/powerpoint/2010/main" val="628803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z="1000" dirty="0"/>
          </a:p>
        </p:txBody>
      </p:sp>
      <p:sp>
        <p:nvSpPr>
          <p:cNvPr id="2" name="Date Placeholder 1"/>
          <p:cNvSpPr>
            <a:spLocks noGrp="1"/>
          </p:cNvSpPr>
          <p:nvPr>
            <p:ph type="dt" idx="10"/>
          </p:nvPr>
        </p:nvSpPr>
        <p:spPr/>
        <p:txBody>
          <a:bodyPr/>
          <a:lstStyle/>
          <a:p>
            <a:fld id="{2871668C-0487-4DCD-AE9B-CBFB11EAACF0}" type="datetime1">
              <a:rPr lang="en-US" smtClean="0"/>
              <a:t>5/8/2023</a:t>
            </a:fld>
            <a:endParaRPr lang="en-US"/>
          </a:p>
        </p:txBody>
      </p:sp>
    </p:spTree>
    <p:extLst>
      <p:ext uri="{BB962C8B-B14F-4D97-AF65-F5344CB8AC3E}">
        <p14:creationId xmlns:p14="http://schemas.microsoft.com/office/powerpoint/2010/main" val="580440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255C3671-B816-46CA-8055-C8BD918705E1}" type="datetime1">
              <a:rPr lang="en-US" smtClean="0"/>
              <a:t>5/8/2023</a:t>
            </a:fld>
            <a:endParaRPr lang="en-US"/>
          </a:p>
        </p:txBody>
      </p:sp>
    </p:spTree>
    <p:extLst>
      <p:ext uri="{BB962C8B-B14F-4D97-AF65-F5344CB8AC3E}">
        <p14:creationId xmlns:p14="http://schemas.microsoft.com/office/powerpoint/2010/main" val="2652823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C7C358B1-5957-4326-BFDB-5F1AF1F8A68C}" type="datetime1">
              <a:rPr lang="en-US" smtClean="0"/>
              <a:t>5/8/2023</a:t>
            </a:fld>
            <a:endParaRPr lang="en-US"/>
          </a:p>
        </p:txBody>
      </p:sp>
    </p:spTree>
    <p:extLst>
      <p:ext uri="{BB962C8B-B14F-4D97-AF65-F5344CB8AC3E}">
        <p14:creationId xmlns:p14="http://schemas.microsoft.com/office/powerpoint/2010/main" val="35916060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CCA43A63-C12D-4237-BEEF-F2702EB06B2C}" type="datetime1">
              <a:rPr lang="en-US" smtClean="0"/>
              <a:t>5/8/2023</a:t>
            </a:fld>
            <a:endParaRPr lang="en-US"/>
          </a:p>
        </p:txBody>
      </p:sp>
    </p:spTree>
    <p:extLst>
      <p:ext uri="{BB962C8B-B14F-4D97-AF65-F5344CB8AC3E}">
        <p14:creationId xmlns:p14="http://schemas.microsoft.com/office/powerpoint/2010/main" val="1241292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b="0" dirty="0" smtClean="0"/>
          </a:p>
        </p:txBody>
      </p:sp>
      <p:sp>
        <p:nvSpPr>
          <p:cNvPr id="2" name="Date Placeholder 1"/>
          <p:cNvSpPr>
            <a:spLocks noGrp="1"/>
          </p:cNvSpPr>
          <p:nvPr>
            <p:ph type="dt" idx="10"/>
          </p:nvPr>
        </p:nvSpPr>
        <p:spPr/>
        <p:txBody>
          <a:bodyPr/>
          <a:lstStyle/>
          <a:p>
            <a:fld id="{11095CE3-FEB5-4F28-9678-23A9D0DCA618}" type="datetime1">
              <a:rPr lang="en-US" smtClean="0"/>
              <a:t>5/8/2023</a:t>
            </a:fld>
            <a:endParaRPr lang="en-US"/>
          </a:p>
        </p:txBody>
      </p:sp>
    </p:spTree>
    <p:extLst>
      <p:ext uri="{BB962C8B-B14F-4D97-AF65-F5344CB8AC3E}">
        <p14:creationId xmlns:p14="http://schemas.microsoft.com/office/powerpoint/2010/main" val="2412554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0A00008C-C983-43BD-B7EC-A6656AFE3810}" type="datetime1">
              <a:rPr lang="en-US" smtClean="0"/>
              <a:t>5/8/2023</a:t>
            </a:fld>
            <a:endParaRPr lang="en-US"/>
          </a:p>
        </p:txBody>
      </p:sp>
    </p:spTree>
    <p:extLst>
      <p:ext uri="{BB962C8B-B14F-4D97-AF65-F5344CB8AC3E}">
        <p14:creationId xmlns:p14="http://schemas.microsoft.com/office/powerpoint/2010/main" val="1235715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586935B1-9F38-4AEA-AE37-7D81860152CA}" type="datetime1">
              <a:rPr lang="en-US" smtClean="0"/>
              <a:t>5/8/2023</a:t>
            </a:fld>
            <a:endParaRPr lang="en-US"/>
          </a:p>
        </p:txBody>
      </p:sp>
    </p:spTree>
    <p:extLst>
      <p:ext uri="{BB962C8B-B14F-4D97-AF65-F5344CB8AC3E}">
        <p14:creationId xmlns:p14="http://schemas.microsoft.com/office/powerpoint/2010/main" val="3015704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lnSpc>
                <a:spcPct val="90000"/>
              </a:lnSpc>
            </a:pPr>
            <a:endParaRPr lang="en-US" sz="1000" dirty="0"/>
          </a:p>
        </p:txBody>
      </p:sp>
      <p:sp>
        <p:nvSpPr>
          <p:cNvPr id="2" name="Date Placeholder 1"/>
          <p:cNvSpPr>
            <a:spLocks noGrp="1"/>
          </p:cNvSpPr>
          <p:nvPr>
            <p:ph type="dt" idx="10"/>
          </p:nvPr>
        </p:nvSpPr>
        <p:spPr/>
        <p:txBody>
          <a:bodyPr/>
          <a:lstStyle/>
          <a:p>
            <a:fld id="{A82E5D0F-06FB-45B2-8AFE-5127D3AAC10A}" type="datetime1">
              <a:rPr lang="en-US" smtClean="0"/>
              <a:t>5/8/2023</a:t>
            </a:fld>
            <a:endParaRPr lang="en-US"/>
          </a:p>
        </p:txBody>
      </p:sp>
    </p:spTree>
    <p:extLst>
      <p:ext uri="{BB962C8B-B14F-4D97-AF65-F5344CB8AC3E}">
        <p14:creationId xmlns:p14="http://schemas.microsoft.com/office/powerpoint/2010/main" val="1225243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1E947860-559A-43AF-9861-24E9040BFD49}" type="datetime1">
              <a:rPr lang="en-US" smtClean="0"/>
              <a:t>5/8/2023</a:t>
            </a:fld>
            <a:endParaRPr lang="en-US"/>
          </a:p>
        </p:txBody>
      </p:sp>
    </p:spTree>
    <p:extLst>
      <p:ext uri="{BB962C8B-B14F-4D97-AF65-F5344CB8AC3E}">
        <p14:creationId xmlns:p14="http://schemas.microsoft.com/office/powerpoint/2010/main" val="4161930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08336D17-D341-476C-B5AF-42C59B2F0CC1}" type="datetime1">
              <a:rPr lang="en-US" smtClean="0"/>
              <a:t>5/8/2023</a:t>
            </a:fld>
            <a:endParaRPr lang="en-US"/>
          </a:p>
        </p:txBody>
      </p:sp>
    </p:spTree>
    <p:extLst>
      <p:ext uri="{BB962C8B-B14F-4D97-AF65-F5344CB8AC3E}">
        <p14:creationId xmlns:p14="http://schemas.microsoft.com/office/powerpoint/2010/main" val="1466071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0EBF8F85-FA8E-4872-A592-112620661A24}" type="datetime1">
              <a:rPr lang="en-US" smtClean="0"/>
              <a:t>5/8/2023</a:t>
            </a:fld>
            <a:endParaRPr lang="en-US"/>
          </a:p>
        </p:txBody>
      </p:sp>
    </p:spTree>
    <p:extLst>
      <p:ext uri="{BB962C8B-B14F-4D97-AF65-F5344CB8AC3E}">
        <p14:creationId xmlns:p14="http://schemas.microsoft.com/office/powerpoint/2010/main" val="2614521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b="0" dirty="0" smtClean="0"/>
          </a:p>
        </p:txBody>
      </p:sp>
      <p:sp>
        <p:nvSpPr>
          <p:cNvPr id="2" name="Date Placeholder 1"/>
          <p:cNvSpPr>
            <a:spLocks noGrp="1"/>
          </p:cNvSpPr>
          <p:nvPr>
            <p:ph type="dt" idx="10"/>
          </p:nvPr>
        </p:nvSpPr>
        <p:spPr/>
        <p:txBody>
          <a:bodyPr/>
          <a:lstStyle/>
          <a:p>
            <a:fld id="{4F4F9B6C-4FAB-4DDC-8AB2-7FFCA2D859D8}" type="datetime1">
              <a:rPr lang="en-US" smtClean="0"/>
              <a:t>5/8/2023</a:t>
            </a:fld>
            <a:endParaRPr lang="en-US"/>
          </a:p>
        </p:txBody>
      </p:sp>
    </p:spTree>
    <p:extLst>
      <p:ext uri="{BB962C8B-B14F-4D97-AF65-F5344CB8AC3E}">
        <p14:creationId xmlns:p14="http://schemas.microsoft.com/office/powerpoint/2010/main" val="3470393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b="0" dirty="0" smtClean="0"/>
          </a:p>
        </p:txBody>
      </p:sp>
      <p:sp>
        <p:nvSpPr>
          <p:cNvPr id="2" name="Date Placeholder 1"/>
          <p:cNvSpPr>
            <a:spLocks noGrp="1"/>
          </p:cNvSpPr>
          <p:nvPr>
            <p:ph type="dt" idx="10"/>
          </p:nvPr>
        </p:nvSpPr>
        <p:spPr/>
        <p:txBody>
          <a:bodyPr/>
          <a:lstStyle/>
          <a:p>
            <a:fld id="{C5021D23-DBBC-40B8-8598-D9C0EE60BA9D}" type="datetime1">
              <a:rPr lang="en-US" smtClean="0"/>
              <a:t>5/8/2023</a:t>
            </a:fld>
            <a:endParaRPr lang="en-US"/>
          </a:p>
        </p:txBody>
      </p:sp>
    </p:spTree>
    <p:extLst>
      <p:ext uri="{BB962C8B-B14F-4D97-AF65-F5344CB8AC3E}">
        <p14:creationId xmlns:p14="http://schemas.microsoft.com/office/powerpoint/2010/main" val="810171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dirty="0" smtClean="0"/>
          </a:p>
        </p:txBody>
      </p:sp>
      <p:sp>
        <p:nvSpPr>
          <p:cNvPr id="2" name="Date Placeholder 1"/>
          <p:cNvSpPr>
            <a:spLocks noGrp="1"/>
          </p:cNvSpPr>
          <p:nvPr>
            <p:ph type="dt" idx="10"/>
          </p:nvPr>
        </p:nvSpPr>
        <p:spPr/>
        <p:txBody>
          <a:bodyPr/>
          <a:lstStyle/>
          <a:p>
            <a:fld id="{D14B287B-BF0F-461E-A8A6-F495BC1ED4CE}" type="datetime1">
              <a:rPr lang="en-US" smtClean="0"/>
              <a:t>5/8/2023</a:t>
            </a:fld>
            <a:endParaRPr lang="en-US"/>
          </a:p>
        </p:txBody>
      </p:sp>
    </p:spTree>
    <p:extLst>
      <p:ext uri="{BB962C8B-B14F-4D97-AF65-F5344CB8AC3E}">
        <p14:creationId xmlns:p14="http://schemas.microsoft.com/office/powerpoint/2010/main" val="3858341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b="0" dirty="0" smtClean="0"/>
          </a:p>
        </p:txBody>
      </p:sp>
      <p:sp>
        <p:nvSpPr>
          <p:cNvPr id="2" name="Date Placeholder 1"/>
          <p:cNvSpPr>
            <a:spLocks noGrp="1"/>
          </p:cNvSpPr>
          <p:nvPr>
            <p:ph type="dt" idx="10"/>
          </p:nvPr>
        </p:nvSpPr>
        <p:spPr/>
        <p:txBody>
          <a:bodyPr/>
          <a:lstStyle/>
          <a:p>
            <a:fld id="{3A45A4B4-7351-4BBE-BBB4-69673DD05F75}" type="datetime1">
              <a:rPr lang="en-US" smtClean="0"/>
              <a:t>5/8/2023</a:t>
            </a:fld>
            <a:endParaRPr lang="en-US"/>
          </a:p>
        </p:txBody>
      </p:sp>
    </p:spTree>
    <p:extLst>
      <p:ext uri="{BB962C8B-B14F-4D97-AF65-F5344CB8AC3E}">
        <p14:creationId xmlns:p14="http://schemas.microsoft.com/office/powerpoint/2010/main" val="368830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781505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58679" y="6116070"/>
            <a:ext cx="857473" cy="365125"/>
          </a:xfrm>
          <a:prstGeom prst="rect">
            <a:avLst/>
          </a:prstGeom>
        </p:spPr>
        <p:txBody>
          <a:bodyPr/>
          <a:lstStyle/>
          <a:p>
            <a:endParaRPr lang="en-US"/>
          </a:p>
        </p:txBody>
      </p:sp>
      <p:sp>
        <p:nvSpPr>
          <p:cNvPr id="6" name="Footer Placeholder 5"/>
          <p:cNvSpPr>
            <a:spLocks noGrp="1"/>
          </p:cNvSpPr>
          <p:nvPr>
            <p:ph type="ftr" sz="quarter" idx="11"/>
          </p:nvPr>
        </p:nvSpPr>
        <p:spPr>
          <a:xfrm>
            <a:off x="1986997" y="6116070"/>
            <a:ext cx="5314517"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5414277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3710351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7004029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6518634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1655742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7658397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6209487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8874453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228600"/>
            <a:ext cx="7704667" cy="914400"/>
          </a:xfrm>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a:xfrm>
            <a:off x="1008637" y="1295400"/>
            <a:ext cx="7704667" cy="5334000"/>
          </a:xfrm>
        </p:spPr>
        <p:txBody>
          <a:bodyPr anchor="t" anchorCtr="0">
            <a:normAutofit/>
          </a:bodyPr>
          <a:lstStyle>
            <a:lvl1pPr>
              <a:defRPr sz="3600"/>
            </a:lvl1pPr>
            <a:lvl2pPr>
              <a:defRPr sz="3200"/>
            </a:lvl2pPr>
            <a:lvl3pPr>
              <a:defRPr sz="2800"/>
            </a:lvl3pPr>
            <a:lvl4pPr>
              <a:defRPr sz="24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275CEBA7-AB17-4B2A-8EB1-6F7D3CFCD825}" type="slidenum">
              <a:rPr lang="en-US" smtClean="0"/>
              <a:t>‹#›</a:t>
            </a:fld>
            <a:endParaRPr lang="en-US"/>
          </a:p>
        </p:txBody>
      </p:sp>
    </p:spTree>
    <p:extLst>
      <p:ext uri="{BB962C8B-B14F-4D97-AF65-F5344CB8AC3E}">
        <p14:creationId xmlns:p14="http://schemas.microsoft.com/office/powerpoint/2010/main" val="40656658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58679" y="6116070"/>
            <a:ext cx="857473" cy="365125"/>
          </a:xfrm>
          <a:prstGeom prst="rect">
            <a:avLst/>
          </a:prstGeom>
        </p:spPr>
        <p:txBody>
          <a:bodyPr/>
          <a:lstStyle/>
          <a:p>
            <a:endParaRPr lang="en-US"/>
          </a:p>
        </p:txBody>
      </p:sp>
      <p:sp>
        <p:nvSpPr>
          <p:cNvPr id="5" name="Footer Placeholder 4"/>
          <p:cNvSpPr>
            <a:spLocks noGrp="1"/>
          </p:cNvSpPr>
          <p:nvPr>
            <p:ph type="ftr" sz="quarter" idx="11"/>
          </p:nvPr>
        </p:nvSpPr>
        <p:spPr>
          <a:xfrm>
            <a:off x="1986997" y="6116070"/>
            <a:ext cx="5314517"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3301104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228600"/>
            <a:ext cx="7704667" cy="10667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1524000"/>
            <a:ext cx="3739896" cy="5105400"/>
          </a:xfrm>
        </p:spPr>
        <p:txBody>
          <a:bodyPr>
            <a:normAutofit/>
          </a:bodyPr>
          <a:lstStyle>
            <a:lvl1pPr>
              <a:defRPr sz="3200"/>
            </a:lvl1pPr>
            <a:lvl2pPr>
              <a:defRPr sz="2800"/>
            </a:lvl2pPr>
            <a:lvl3pPr>
              <a:defRPr sz="2400"/>
            </a:lvl3pPr>
            <a:lvl4pPr>
              <a:defRPr sz="2000"/>
            </a:lvl4pPr>
            <a:lvl5pPr>
              <a:defRPr sz="20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46904" y="1524000"/>
            <a:ext cx="3739896" cy="5105400"/>
          </a:xfrm>
        </p:spPr>
        <p:txBody>
          <a:bodyPr>
            <a:normAutofit/>
          </a:bodyPr>
          <a:lstStyle>
            <a:lvl1pPr>
              <a:defRPr sz="3200"/>
            </a:lvl1pPr>
            <a:lvl2pPr>
              <a:defRPr sz="2800"/>
            </a:lvl2pPr>
            <a:lvl3pPr>
              <a:defRPr sz="2400"/>
            </a:lvl3pPr>
            <a:lvl4pPr>
              <a:defRPr sz="2000"/>
            </a:lvl4pPr>
            <a:lvl5pPr>
              <a:defRPr sz="20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10"/>
          </p:nvPr>
        </p:nvSpPr>
        <p:spPr/>
        <p:txBody>
          <a:bodyPr/>
          <a:lstStyle/>
          <a:p>
            <a:fld id="{275CEBA7-AB17-4B2A-8EB1-6F7D3CFCD825}" type="slidenum">
              <a:rPr lang="en-US" smtClean="0"/>
              <a:t>‹#›</a:t>
            </a:fld>
            <a:endParaRPr lang="en-US"/>
          </a:p>
        </p:txBody>
      </p:sp>
    </p:spTree>
    <p:extLst>
      <p:ext uri="{BB962C8B-B14F-4D97-AF65-F5344CB8AC3E}">
        <p14:creationId xmlns:p14="http://schemas.microsoft.com/office/powerpoint/2010/main" val="888603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7358679" y="6116070"/>
            <a:ext cx="857473" cy="365125"/>
          </a:xfrm>
          <a:prstGeom prst="rect">
            <a:avLst/>
          </a:prstGeom>
        </p:spPr>
        <p:txBody>
          <a:bodyPr/>
          <a:lstStyle/>
          <a:p>
            <a:endParaRPr lang="en-US"/>
          </a:p>
        </p:txBody>
      </p:sp>
      <p:sp>
        <p:nvSpPr>
          <p:cNvPr id="8" name="Footer Placeholder 7"/>
          <p:cNvSpPr>
            <a:spLocks noGrp="1"/>
          </p:cNvSpPr>
          <p:nvPr>
            <p:ph type="ftr" sz="quarter" idx="11"/>
          </p:nvPr>
        </p:nvSpPr>
        <p:spPr>
          <a:xfrm>
            <a:off x="1986997" y="6116070"/>
            <a:ext cx="5314517"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1303208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275CEBA7-AB17-4B2A-8EB1-6F7D3CFCD825}" type="slidenum">
              <a:rPr lang="en-US" smtClean="0"/>
              <a:t>‹#›</a:t>
            </a:fld>
            <a:endParaRPr lang="en-US"/>
          </a:p>
        </p:txBody>
      </p:sp>
    </p:spTree>
    <p:extLst>
      <p:ext uri="{BB962C8B-B14F-4D97-AF65-F5344CB8AC3E}">
        <p14:creationId xmlns:p14="http://schemas.microsoft.com/office/powerpoint/2010/main" val="3726669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58679" y="6116070"/>
            <a:ext cx="857473" cy="365125"/>
          </a:xfrm>
          <a:prstGeom prst="rect">
            <a:avLst/>
          </a:prstGeom>
        </p:spPr>
        <p:txBody>
          <a:bodyPr/>
          <a:lstStyle/>
          <a:p>
            <a:endParaRPr lang="en-US"/>
          </a:p>
        </p:txBody>
      </p:sp>
      <p:sp>
        <p:nvSpPr>
          <p:cNvPr id="3" name="Footer Placeholder 2"/>
          <p:cNvSpPr>
            <a:spLocks noGrp="1"/>
          </p:cNvSpPr>
          <p:nvPr>
            <p:ph type="ftr" sz="quarter" idx="11"/>
          </p:nvPr>
        </p:nvSpPr>
        <p:spPr>
          <a:xfrm>
            <a:off x="1986997" y="6116070"/>
            <a:ext cx="5314517"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2677713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58679" y="6116070"/>
            <a:ext cx="857473" cy="365125"/>
          </a:xfrm>
          <a:prstGeom prst="rect">
            <a:avLst/>
          </a:prstGeom>
        </p:spPr>
        <p:txBody>
          <a:bodyPr/>
          <a:lstStyle/>
          <a:p>
            <a:endParaRPr lang="en-US"/>
          </a:p>
        </p:txBody>
      </p:sp>
      <p:sp>
        <p:nvSpPr>
          <p:cNvPr id="6" name="Footer Placeholder 5"/>
          <p:cNvSpPr>
            <a:spLocks noGrp="1"/>
          </p:cNvSpPr>
          <p:nvPr>
            <p:ph type="ftr" sz="quarter" idx="11"/>
          </p:nvPr>
        </p:nvSpPr>
        <p:spPr>
          <a:xfrm>
            <a:off x="1986997" y="6116070"/>
            <a:ext cx="5314517"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10837279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58679" y="6116070"/>
            <a:ext cx="857473" cy="365125"/>
          </a:xfrm>
          <a:prstGeom prst="rect">
            <a:avLst/>
          </a:prstGeom>
        </p:spPr>
        <p:txBody>
          <a:bodyPr/>
          <a:lstStyle/>
          <a:p>
            <a:endParaRPr lang="en-US"/>
          </a:p>
        </p:txBody>
      </p:sp>
      <p:sp>
        <p:nvSpPr>
          <p:cNvPr id="6" name="Footer Placeholder 5"/>
          <p:cNvSpPr>
            <a:spLocks noGrp="1"/>
          </p:cNvSpPr>
          <p:nvPr>
            <p:ph type="ftr" sz="quarter" idx="11"/>
          </p:nvPr>
        </p:nvSpPr>
        <p:spPr>
          <a:xfrm>
            <a:off x="1986997" y="6116070"/>
            <a:ext cx="5314517"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273317" y="6116070"/>
            <a:ext cx="413483" cy="365125"/>
          </a:xfrm>
          <a:prstGeom prst="rect">
            <a:avLst/>
          </a:prstGeom>
        </p:spPr>
        <p:txBody>
          <a:bodyPr/>
          <a:lstStyle/>
          <a:p>
            <a:fld id="{85C4D532-D0A7-4EFC-8A2D-12FED4A74681}" type="slidenum">
              <a:rPr lang="en-US" smtClean="0"/>
              <a:pPr/>
              <a:t>‹#›</a:t>
            </a:fld>
            <a:endParaRPr lang="en-US"/>
          </a:p>
        </p:txBody>
      </p:sp>
    </p:spTree>
    <p:extLst>
      <p:ext uri="{BB962C8B-B14F-4D97-AF65-F5344CB8AC3E}">
        <p14:creationId xmlns:p14="http://schemas.microsoft.com/office/powerpoint/2010/main" val="10393305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90600" y="228600"/>
            <a:ext cx="7704667" cy="914400"/>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82133" y="1295400"/>
            <a:ext cx="7704666" cy="5334000"/>
          </a:xfrm>
          <a:prstGeom prst="rect">
            <a:avLst/>
          </a:prstGeom>
        </p:spPr>
        <p:txBody>
          <a:bodyPr vert="horz" lIns="91440" tIns="45720" rIns="91440" bIns="45720" rtlCol="0" anchor="t"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4"/>
          </p:nvPr>
        </p:nvSpPr>
        <p:spPr>
          <a:xfrm>
            <a:off x="7072357" y="6508246"/>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5CEBA7-AB17-4B2A-8EB1-6F7D3CFCD825}" type="slidenum">
              <a:rPr lang="en-US" smtClean="0"/>
              <a:t>‹#›</a:t>
            </a:fld>
            <a:endParaRPr lang="en-US"/>
          </a:p>
        </p:txBody>
      </p:sp>
    </p:spTree>
    <p:extLst>
      <p:ext uri="{BB962C8B-B14F-4D97-AF65-F5344CB8AC3E}">
        <p14:creationId xmlns:p14="http://schemas.microsoft.com/office/powerpoint/2010/main" val="366960919"/>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36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32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2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sz="3200" b="1" dirty="0" smtClean="0"/>
              <a:t>EBM</a:t>
            </a:r>
            <a:r>
              <a:rPr lang="en-US" sz="3600" b="1" dirty="0" smtClean="0"/>
              <a:t/>
            </a:r>
            <a:br>
              <a:rPr lang="en-US" sz="3600" b="1" dirty="0" smtClean="0"/>
            </a:br>
            <a:r>
              <a:rPr lang="en-US" b="1" dirty="0" smtClean="0"/>
              <a:t>Control</a:t>
            </a:r>
            <a:endParaRPr lang="en-US" b="1" dirty="0"/>
          </a:p>
        </p:txBody>
      </p:sp>
      <p:sp>
        <p:nvSpPr>
          <p:cNvPr id="3" name="Subtitle 2"/>
          <p:cNvSpPr>
            <a:spLocks noGrp="1"/>
          </p:cNvSpPr>
          <p:nvPr>
            <p:ph type="subTitle" idx="1"/>
          </p:nvPr>
        </p:nvSpPr>
        <p:spPr/>
        <p:txBody>
          <a:bodyPr/>
          <a:lstStyle/>
          <a:p>
            <a:r>
              <a:rPr lang="en-US" dirty="0" smtClean="0"/>
              <a:t>Chapter</a:t>
            </a:r>
            <a:r>
              <a:rPr lang="lv-LV" dirty="0" smtClean="0"/>
              <a:t>s</a:t>
            </a:r>
            <a:r>
              <a:rPr lang="en-US" dirty="0" smtClean="0"/>
              <a:t> </a:t>
            </a:r>
            <a:r>
              <a:rPr lang="lv-LV" dirty="0" smtClean="0"/>
              <a:t>14-</a:t>
            </a:r>
            <a:r>
              <a:rPr lang="en-US" dirty="0" smtClean="0"/>
              <a:t>16</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r>
              <a:rPr lang="en-US" smtClean="0"/>
              <a:t>Bureaucratic Control</a:t>
            </a:r>
          </a:p>
        </p:txBody>
      </p:sp>
      <p:sp>
        <p:nvSpPr>
          <p:cNvPr id="2" name="Content Placeholder 1"/>
          <p:cNvSpPr>
            <a:spLocks noGrp="1"/>
          </p:cNvSpPr>
          <p:nvPr>
            <p:ph idx="1"/>
          </p:nvPr>
        </p:nvSpPr>
        <p:spPr/>
        <p:txBody>
          <a:bodyPr>
            <a:normAutofit fontScale="85000" lnSpcReduction="20000"/>
          </a:bodyPr>
          <a:lstStyle/>
          <a:p>
            <a:r>
              <a:rPr lang="en-US" smtClean="0"/>
              <a:t>Top-down control</a:t>
            </a:r>
          </a:p>
          <a:p>
            <a:r>
              <a:rPr lang="en-US" smtClean="0"/>
              <a:t>Managers try to influence employee behavior by rewarding or punishing employees for compliance or non-compliance.</a:t>
            </a:r>
          </a:p>
          <a:p>
            <a:r>
              <a:rPr lang="en-US" smtClean="0"/>
              <a:t>Managers emphasize following rules, policies and procedures in an impartial, consistent manner above all else.</a:t>
            </a:r>
          </a:p>
          <a:p>
            <a:r>
              <a:rPr lang="en-US" smtClean="0"/>
              <a:t>Supposed to make company more efficient, effective, and fair.  Frequently, opposite occurs.</a:t>
            </a:r>
          </a:p>
          <a:p>
            <a:r>
              <a:rPr lang="en-US" smtClean="0"/>
              <a:t>Companies are highly resistant to change and slow to respond to customers and competitors.</a:t>
            </a:r>
          </a:p>
          <a:p>
            <a:endParaRPr lang="en-US" dirty="0"/>
          </a:p>
        </p:txBody>
      </p:sp>
      <p:sp>
        <p:nvSpPr>
          <p:cNvPr id="3" name="Slide Number Placeholder 2"/>
          <p:cNvSpPr>
            <a:spLocks noGrp="1"/>
          </p:cNvSpPr>
          <p:nvPr>
            <p:ph type="sldNum" sz="quarter" idx="10"/>
          </p:nvPr>
        </p:nvSpPr>
        <p:spPr/>
        <p:txBody>
          <a:bodyPr/>
          <a:lstStyle/>
          <a:p>
            <a:fld id="{275CEBA7-AB17-4B2A-8EB1-6F7D3CFCD825}" type="slidenum">
              <a:rPr lang="en-US" smtClean="0"/>
              <a:t>10</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r>
              <a:rPr lang="en-US" smtClean="0"/>
              <a:t>Objective Control</a:t>
            </a:r>
          </a:p>
        </p:txBody>
      </p:sp>
      <p:sp>
        <p:nvSpPr>
          <p:cNvPr id="26628" name="Rectangle 3"/>
          <p:cNvSpPr>
            <a:spLocks noGrp="1" noChangeArrowheads="1"/>
          </p:cNvSpPr>
          <p:nvPr>
            <p:ph idx="1"/>
          </p:nvPr>
        </p:nvSpPr>
        <p:spPr/>
        <p:txBody>
          <a:bodyPr>
            <a:normAutofit fontScale="70000" lnSpcReduction="20000"/>
          </a:bodyPr>
          <a:lstStyle/>
          <a:p>
            <a:r>
              <a:rPr lang="en-US" dirty="0" smtClean="0"/>
              <a:t>The use of observable measures of employee behavior or output to assess performance and influence behavior.</a:t>
            </a:r>
          </a:p>
          <a:p>
            <a:r>
              <a:rPr lang="en-US" dirty="0" smtClean="0"/>
              <a:t>Behavior control – regulating behaviors and actions that workers perform on the job</a:t>
            </a:r>
          </a:p>
          <a:p>
            <a:r>
              <a:rPr lang="en-US" dirty="0" smtClean="0"/>
              <a:t>Output control </a:t>
            </a:r>
          </a:p>
          <a:p>
            <a:pPr lvl="1"/>
            <a:r>
              <a:rPr lang="en-US" dirty="0" smtClean="0"/>
              <a:t>measures the results of the worker’s efforts</a:t>
            </a:r>
          </a:p>
          <a:p>
            <a:pPr lvl="1"/>
            <a:r>
              <a:rPr lang="en-US" dirty="0" smtClean="0"/>
              <a:t>rewards/incentives are often used</a:t>
            </a:r>
          </a:p>
          <a:p>
            <a:pPr lvl="1"/>
            <a:r>
              <a:rPr lang="en-US" dirty="0" smtClean="0"/>
              <a:t>measures must be reliable, fair, and accurate</a:t>
            </a:r>
          </a:p>
          <a:p>
            <a:pPr lvl="1"/>
            <a:r>
              <a:rPr lang="en-US" dirty="0" smtClean="0"/>
              <a:t>employees and managers must believe that they can produce the desired results</a:t>
            </a:r>
          </a:p>
          <a:p>
            <a:pPr lvl="1"/>
            <a:r>
              <a:rPr lang="en-US" dirty="0" smtClean="0"/>
              <a:t>rewards must be dependent on achieving established standards of performance</a:t>
            </a:r>
          </a:p>
          <a:p>
            <a:endParaRPr lang="en-US" dirty="0" smtClean="0"/>
          </a:p>
        </p:txBody>
      </p:sp>
      <p:sp>
        <p:nvSpPr>
          <p:cNvPr id="2" name="Slide Number Placeholder 1"/>
          <p:cNvSpPr>
            <a:spLocks noGrp="1"/>
          </p:cNvSpPr>
          <p:nvPr>
            <p:ph type="sldNum" sz="quarter" idx="10"/>
          </p:nvPr>
        </p:nvSpPr>
        <p:spPr/>
        <p:txBody>
          <a:bodyPr/>
          <a:lstStyle/>
          <a:p>
            <a:fld id="{275CEBA7-AB17-4B2A-8EB1-6F7D3CFCD825}" type="slidenum">
              <a:rPr lang="en-US" smtClean="0"/>
              <a:t>11</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smtClean="0"/>
              <a:t>Normative Controls</a:t>
            </a:r>
          </a:p>
        </p:txBody>
      </p:sp>
      <p:sp>
        <p:nvSpPr>
          <p:cNvPr id="27652" name="Rectangle 3"/>
          <p:cNvSpPr>
            <a:spLocks noGrp="1" noChangeArrowheads="1"/>
          </p:cNvSpPr>
          <p:nvPr>
            <p:ph idx="1"/>
          </p:nvPr>
        </p:nvSpPr>
        <p:spPr/>
        <p:txBody>
          <a:bodyPr>
            <a:normAutofit fontScale="92500" lnSpcReduction="10000"/>
          </a:bodyPr>
          <a:lstStyle/>
          <a:p>
            <a:r>
              <a:rPr lang="en-US" dirty="0" smtClean="0"/>
              <a:t>A company’s widely shared values and beliefs guide workers’ behavior and decisions.</a:t>
            </a:r>
          </a:p>
          <a:p>
            <a:endParaRPr lang="en-US" dirty="0" smtClean="0"/>
          </a:p>
          <a:p>
            <a:r>
              <a:rPr lang="en-US" dirty="0" smtClean="0"/>
              <a:t>Created by…</a:t>
            </a:r>
          </a:p>
          <a:p>
            <a:pPr lvl="1"/>
            <a:r>
              <a:rPr lang="en-US" dirty="0" smtClean="0"/>
              <a:t>Who companies hire very carefully (skills, attitudes, values)</a:t>
            </a:r>
          </a:p>
          <a:p>
            <a:pPr lvl="1"/>
            <a:r>
              <a:rPr lang="en-US" dirty="0" smtClean="0"/>
              <a:t>Observing experienced employees, new employees learn what they should and should not do &amp; listening to stories of the company</a:t>
            </a:r>
          </a:p>
        </p:txBody>
      </p:sp>
      <p:sp>
        <p:nvSpPr>
          <p:cNvPr id="2" name="Slide Number Placeholder 1"/>
          <p:cNvSpPr>
            <a:spLocks noGrp="1"/>
          </p:cNvSpPr>
          <p:nvPr>
            <p:ph type="sldNum" sz="quarter" idx="10"/>
          </p:nvPr>
        </p:nvSpPr>
        <p:spPr/>
        <p:txBody>
          <a:bodyPr/>
          <a:lstStyle/>
          <a:p>
            <a:fld id="{275CEBA7-AB17-4B2A-8EB1-6F7D3CFCD825}" type="slidenum">
              <a:rPr lang="en-US" smtClean="0"/>
              <a:t>12</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r>
              <a:rPr lang="en-US" smtClean="0"/>
              <a:t>Concertive Controls</a:t>
            </a:r>
          </a:p>
        </p:txBody>
      </p:sp>
      <p:sp>
        <p:nvSpPr>
          <p:cNvPr id="2" name="Content Placeholder 1"/>
          <p:cNvSpPr>
            <a:spLocks noGrp="1"/>
          </p:cNvSpPr>
          <p:nvPr>
            <p:ph idx="1"/>
          </p:nvPr>
        </p:nvSpPr>
        <p:spPr/>
        <p:txBody>
          <a:bodyPr/>
          <a:lstStyle/>
          <a:p>
            <a:r>
              <a:rPr lang="en-US" dirty="0" smtClean="0"/>
              <a:t>Based on beliefs that are shaped and negotiated by work groups</a:t>
            </a:r>
          </a:p>
          <a:p>
            <a:r>
              <a:rPr lang="en-US" dirty="0" smtClean="0"/>
              <a:t>Usually arise when companies give work groups complete autonomy and responsibility for task completion</a:t>
            </a:r>
          </a:p>
          <a:p>
            <a:r>
              <a:rPr lang="en-IN" altLang="en-US" dirty="0" smtClean="0"/>
              <a:t>Leads to more stress to conform to expectations</a:t>
            </a:r>
            <a:endParaRPr lang="en-US" altLang="en-US" dirty="0" smtClean="0"/>
          </a:p>
          <a:p>
            <a:endParaRPr lang="en-US" dirty="0" smtClean="0"/>
          </a:p>
          <a:p>
            <a:endParaRPr lang="en-US" dirty="0" smtClean="0"/>
          </a:p>
          <a:p>
            <a:endParaRPr lang="en-US" dirty="0"/>
          </a:p>
        </p:txBody>
      </p:sp>
      <p:sp>
        <p:nvSpPr>
          <p:cNvPr id="3" name="Slide Number Placeholder 2"/>
          <p:cNvSpPr>
            <a:spLocks noGrp="1"/>
          </p:cNvSpPr>
          <p:nvPr>
            <p:ph type="sldNum" sz="quarter" idx="10"/>
          </p:nvPr>
        </p:nvSpPr>
        <p:spPr/>
        <p:txBody>
          <a:bodyPr/>
          <a:lstStyle/>
          <a:p>
            <a:fld id="{275CEBA7-AB17-4B2A-8EB1-6F7D3CFCD825}" type="slidenum">
              <a:rPr lang="en-US" smtClean="0"/>
              <a:t>13</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r>
              <a:rPr lang="en-US" smtClean="0"/>
              <a:t>Self-Control (Self-Management)</a:t>
            </a:r>
          </a:p>
        </p:txBody>
      </p:sp>
      <p:sp>
        <p:nvSpPr>
          <p:cNvPr id="3" name="Content Placeholder 2"/>
          <p:cNvSpPr>
            <a:spLocks noGrp="1"/>
          </p:cNvSpPr>
          <p:nvPr>
            <p:ph idx="1"/>
          </p:nvPr>
        </p:nvSpPr>
        <p:spPr/>
        <p:txBody>
          <a:bodyPr>
            <a:normAutofit fontScale="92500" lnSpcReduction="20000"/>
          </a:bodyPr>
          <a:lstStyle/>
          <a:p>
            <a:r>
              <a:rPr lang="en-IN" altLang="en-US" dirty="0"/>
              <a:t>Managers and workers control their own behavior by:</a:t>
            </a:r>
          </a:p>
          <a:p>
            <a:pPr lvl="1"/>
            <a:r>
              <a:rPr lang="en-IN" altLang="en-US" dirty="0"/>
              <a:t>Setting their own goals</a:t>
            </a:r>
          </a:p>
          <a:p>
            <a:pPr lvl="1"/>
            <a:r>
              <a:rPr lang="en-IN" altLang="en-US" dirty="0"/>
              <a:t>Monitoring their own progress</a:t>
            </a:r>
          </a:p>
          <a:p>
            <a:pPr lvl="1"/>
            <a:r>
              <a:rPr lang="en-IN" altLang="en-US" dirty="0" smtClean="0"/>
              <a:t>Rewarding/punishing </a:t>
            </a:r>
            <a:r>
              <a:rPr lang="en-IN" altLang="en-US" dirty="0"/>
              <a:t>themselves for goal achievement</a:t>
            </a:r>
          </a:p>
          <a:p>
            <a:r>
              <a:rPr lang="en-IN" altLang="en-US" dirty="0"/>
              <a:t>Leaders and managers:</a:t>
            </a:r>
          </a:p>
          <a:p>
            <a:pPr lvl="1"/>
            <a:r>
              <a:rPr lang="en-IN" altLang="en-US" dirty="0"/>
              <a:t>Provide clear boundaries to guide and control one’s behavior </a:t>
            </a:r>
          </a:p>
          <a:p>
            <a:pPr lvl="1"/>
            <a:r>
              <a:rPr lang="en-IN" altLang="en-US" dirty="0"/>
              <a:t>Teach skills needed to maximize and monitor one’s effectiveness </a:t>
            </a:r>
            <a:endParaRPr lang="en-US" altLang="en-US" dirty="0"/>
          </a:p>
        </p:txBody>
      </p:sp>
      <p:sp>
        <p:nvSpPr>
          <p:cNvPr id="2" name="Slide Number Placeholder 1"/>
          <p:cNvSpPr>
            <a:spLocks noGrp="1"/>
          </p:cNvSpPr>
          <p:nvPr>
            <p:ph type="sldNum" sz="quarter" idx="10"/>
          </p:nvPr>
        </p:nvSpPr>
        <p:spPr/>
        <p:txBody>
          <a:bodyPr/>
          <a:lstStyle/>
          <a:p>
            <a:fld id="{275CEBA7-AB17-4B2A-8EB1-6F7D3CFCD825}" type="slidenum">
              <a:rPr lang="en-US" smtClean="0"/>
              <a:t>14</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What Should Managers Control?</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Manage 3-4 things right, such as:</a:t>
            </a:r>
          </a:p>
          <a:p>
            <a:r>
              <a:rPr lang="en-US" dirty="0" smtClean="0"/>
              <a:t>Managing costs</a:t>
            </a:r>
          </a:p>
          <a:p>
            <a:r>
              <a:rPr lang="en-US" dirty="0" smtClean="0"/>
              <a:t>Providing value</a:t>
            </a:r>
          </a:p>
          <a:p>
            <a:r>
              <a:rPr lang="en-US" dirty="0" smtClean="0"/>
              <a:t>Keeping customers happy</a:t>
            </a:r>
          </a:p>
          <a:p>
            <a:r>
              <a:rPr lang="en-US" dirty="0" smtClean="0"/>
              <a:t>Keeping employees satisfied</a:t>
            </a:r>
          </a:p>
          <a:p>
            <a:r>
              <a:rPr lang="en-US" dirty="0" smtClean="0"/>
              <a:t>Production</a:t>
            </a:r>
          </a:p>
          <a:p>
            <a:r>
              <a:rPr lang="en-US" dirty="0" smtClean="0"/>
              <a:t>Other</a:t>
            </a:r>
          </a:p>
          <a:p>
            <a:endParaRPr lang="en-US" dirty="0"/>
          </a:p>
        </p:txBody>
      </p:sp>
      <p:sp>
        <p:nvSpPr>
          <p:cNvPr id="6" name="Slide Number Placeholder 5"/>
          <p:cNvSpPr>
            <a:spLocks noGrp="1"/>
          </p:cNvSpPr>
          <p:nvPr>
            <p:ph type="sldNum" sz="quarter" idx="10"/>
          </p:nvPr>
        </p:nvSpPr>
        <p:spPr/>
        <p:txBody>
          <a:bodyPr/>
          <a:lstStyle/>
          <a:p>
            <a:fld id="{275CEBA7-AB17-4B2A-8EB1-6F7D3CFCD825}" type="slidenum">
              <a:rPr lang="en-US" smtClean="0"/>
              <a:t>15</a:t>
            </a:fld>
            <a:endParaRPr lang="en-US"/>
          </a:p>
        </p:txBody>
      </p:sp>
    </p:spTree>
    <p:extLst>
      <p:ext uri="{BB962C8B-B14F-4D97-AF65-F5344CB8AC3E}">
        <p14:creationId xmlns:p14="http://schemas.microsoft.com/office/powerpoint/2010/main" val="1781814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r>
              <a:rPr lang="en-US" smtClean="0"/>
              <a:t>The Balanced Scorecard</a:t>
            </a:r>
          </a:p>
        </p:txBody>
      </p:sp>
      <p:sp>
        <p:nvSpPr>
          <p:cNvPr id="30724" name="Rectangle 3"/>
          <p:cNvSpPr>
            <a:spLocks noGrp="1" noChangeArrowheads="1"/>
          </p:cNvSpPr>
          <p:nvPr>
            <p:ph idx="1"/>
          </p:nvPr>
        </p:nvSpPr>
        <p:spPr/>
        <p:txBody>
          <a:bodyPr>
            <a:normAutofit fontScale="85000" lnSpcReduction="10000"/>
          </a:bodyPr>
          <a:lstStyle/>
          <a:p>
            <a:r>
              <a:rPr lang="en-US" dirty="0" smtClean="0"/>
              <a:t>Encourages managers to look at four different perspectives on company performance.</a:t>
            </a:r>
          </a:p>
          <a:p>
            <a:endParaRPr lang="en-US" dirty="0" smtClean="0"/>
          </a:p>
          <a:p>
            <a:r>
              <a:rPr lang="en-US" b="1" dirty="0"/>
              <a:t>Financial perspective </a:t>
            </a:r>
            <a:r>
              <a:rPr lang="en-US" dirty="0"/>
              <a:t>– how do we look to our shareholders?</a:t>
            </a:r>
          </a:p>
          <a:p>
            <a:r>
              <a:rPr lang="en-US" b="1" dirty="0" smtClean="0"/>
              <a:t>Customer perspective </a:t>
            </a:r>
            <a:r>
              <a:rPr lang="en-US" dirty="0" smtClean="0"/>
              <a:t>– what do customers think of us?</a:t>
            </a:r>
          </a:p>
          <a:p>
            <a:r>
              <a:rPr lang="en-US" b="1" dirty="0" smtClean="0"/>
              <a:t>Internal perspective</a:t>
            </a:r>
            <a:r>
              <a:rPr lang="en-US" dirty="0" smtClean="0"/>
              <a:t> – what must we excel at?</a:t>
            </a:r>
          </a:p>
          <a:p>
            <a:r>
              <a:rPr lang="en-US" b="1" dirty="0" smtClean="0"/>
              <a:t>Innovation and learning perspective </a:t>
            </a:r>
            <a:r>
              <a:rPr lang="en-US" dirty="0" smtClean="0"/>
              <a:t>– can we continue to improve and create value?</a:t>
            </a:r>
          </a:p>
        </p:txBody>
      </p:sp>
      <p:sp>
        <p:nvSpPr>
          <p:cNvPr id="2" name="Slide Number Placeholder 1"/>
          <p:cNvSpPr>
            <a:spLocks noGrp="1"/>
          </p:cNvSpPr>
          <p:nvPr>
            <p:ph type="sldNum" sz="quarter" idx="10"/>
          </p:nvPr>
        </p:nvSpPr>
        <p:spPr/>
        <p:txBody>
          <a:bodyPr/>
          <a:lstStyle/>
          <a:p>
            <a:fld id="{275CEBA7-AB17-4B2A-8EB1-6F7D3CFCD825}" type="slidenum">
              <a:rPr lang="en-US" smtClean="0"/>
              <a:t>16</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Balanced Scorecard - Advantages</a:t>
            </a:r>
            <a:endParaRPr lang="en-US" dirty="0"/>
          </a:p>
        </p:txBody>
      </p:sp>
      <p:sp>
        <p:nvSpPr>
          <p:cNvPr id="3" name="Content Placeholder 2"/>
          <p:cNvSpPr>
            <a:spLocks noGrp="1"/>
          </p:cNvSpPr>
          <p:nvPr>
            <p:ph idx="1"/>
          </p:nvPr>
        </p:nvSpPr>
        <p:spPr/>
        <p:txBody>
          <a:bodyPr/>
          <a:lstStyle/>
          <a:p>
            <a:r>
              <a:rPr lang="en-IN" altLang="en-US" dirty="0" smtClean="0"/>
              <a:t>Forces managers to set specific goals and measure performance</a:t>
            </a:r>
          </a:p>
          <a:p>
            <a:r>
              <a:rPr lang="en-IN" altLang="en-US" dirty="0" smtClean="0"/>
              <a:t>Minimizes the chances of </a:t>
            </a:r>
            <a:r>
              <a:rPr lang="en-IN" altLang="en-US" b="1" dirty="0" err="1" smtClean="0"/>
              <a:t>suboptimization</a:t>
            </a:r>
            <a:endParaRPr lang="en-IN" altLang="en-US" b="1" dirty="0" smtClean="0"/>
          </a:p>
          <a:p>
            <a:pPr lvl="1"/>
            <a:r>
              <a:rPr lang="en-US" altLang="en-US" dirty="0" smtClean="0"/>
              <a:t>Improved performance in one part of a firm at the expense of decreased performance in another part</a:t>
            </a:r>
            <a:endParaRPr lang="en-IN" altLang="en-US" dirty="0" smtClean="0"/>
          </a:p>
          <a:p>
            <a:endParaRPr lang="en-US" dirty="0"/>
          </a:p>
        </p:txBody>
      </p:sp>
      <p:sp>
        <p:nvSpPr>
          <p:cNvPr id="4" name="Slide Number Placeholder 3"/>
          <p:cNvSpPr>
            <a:spLocks noGrp="1"/>
          </p:cNvSpPr>
          <p:nvPr>
            <p:ph type="sldNum" sz="quarter" idx="10"/>
          </p:nvPr>
        </p:nvSpPr>
        <p:spPr/>
        <p:txBody>
          <a:bodyPr/>
          <a:lstStyle/>
          <a:p>
            <a:fld id="{275CEBA7-AB17-4B2A-8EB1-6F7D3CFCD825}" type="slidenum">
              <a:rPr lang="en-US" smtClean="0"/>
              <a:t>17</a:t>
            </a:fld>
            <a:endParaRPr lang="en-US"/>
          </a:p>
        </p:txBody>
      </p:sp>
    </p:spTree>
    <p:extLst>
      <p:ext uri="{BB962C8B-B14F-4D97-AF65-F5344CB8AC3E}">
        <p14:creationId xmlns:p14="http://schemas.microsoft.com/office/powerpoint/2010/main" val="10346157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Barclay’s Bank Balanced Scorecard</a:t>
            </a:r>
            <a:endParaRPr lang="en-US" dirty="0"/>
          </a:p>
        </p:txBody>
      </p:sp>
      <p:pic>
        <p:nvPicPr>
          <p:cNvPr id="3" name="Picture 2"/>
          <p:cNvPicPr>
            <a:picLocks noChangeAspect="1"/>
          </p:cNvPicPr>
          <p:nvPr/>
        </p:nvPicPr>
        <p:blipFill rotWithShape="1">
          <a:blip r:embed="rId2"/>
          <a:srcRect l="23333" t="37048" r="28096" b="33238"/>
          <a:stretch/>
        </p:blipFill>
        <p:spPr>
          <a:xfrm>
            <a:off x="533400" y="2057400"/>
            <a:ext cx="8390467" cy="3208121"/>
          </a:xfrm>
          <a:prstGeom prst="rect">
            <a:avLst/>
          </a:prstGeom>
        </p:spPr>
      </p:pic>
      <p:sp>
        <p:nvSpPr>
          <p:cNvPr id="4" name="Slide Number Placeholder 3"/>
          <p:cNvSpPr>
            <a:spLocks noGrp="1"/>
          </p:cNvSpPr>
          <p:nvPr>
            <p:ph type="sldNum" sz="quarter" idx="10"/>
          </p:nvPr>
        </p:nvSpPr>
        <p:spPr/>
        <p:txBody>
          <a:bodyPr/>
          <a:lstStyle/>
          <a:p>
            <a:fld id="{275CEBA7-AB17-4B2A-8EB1-6F7D3CFCD825}" type="slidenum">
              <a:rPr lang="en-US" smtClean="0"/>
              <a:t>18</a:t>
            </a:fld>
            <a:endParaRPr lang="en-US"/>
          </a:p>
        </p:txBody>
      </p:sp>
    </p:spTree>
    <p:extLst>
      <p:ext uri="{BB962C8B-B14F-4D97-AF65-F5344CB8AC3E}">
        <p14:creationId xmlns:p14="http://schemas.microsoft.com/office/powerpoint/2010/main" val="2979620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mtClean="0"/>
              <a:t>Southwest Airlines’s Balanced Scorecard</a:t>
            </a:r>
            <a:endParaRPr lang="en-US" dirty="0"/>
          </a:p>
        </p:txBody>
      </p:sp>
      <p:pic>
        <p:nvPicPr>
          <p:cNvPr id="2050"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1290" y="1517368"/>
            <a:ext cx="7681420" cy="534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0"/>
          </p:nvPr>
        </p:nvSpPr>
        <p:spPr/>
        <p:txBody>
          <a:bodyPr/>
          <a:lstStyle/>
          <a:p>
            <a:fld id="{275CEBA7-AB17-4B2A-8EB1-6F7D3CFCD825}" type="slidenum">
              <a:rPr lang="en-US" smtClean="0"/>
              <a:t>19</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smtClean="0"/>
              <a:t>The Control Process - Overview</a:t>
            </a:r>
            <a:endParaRPr lang="en-US" dirty="0" smtClean="0"/>
          </a:p>
        </p:txBody>
      </p:sp>
      <p:sp>
        <p:nvSpPr>
          <p:cNvPr id="3" name="Content Placeholder 2"/>
          <p:cNvSpPr>
            <a:spLocks noGrp="1"/>
          </p:cNvSpPr>
          <p:nvPr>
            <p:ph idx="1"/>
          </p:nvPr>
        </p:nvSpPr>
        <p:spPr/>
        <p:txBody>
          <a:bodyPr>
            <a:normAutofit fontScale="85000" lnSpcReduction="10000"/>
          </a:bodyPr>
          <a:lstStyle/>
          <a:p>
            <a:r>
              <a:rPr lang="en-US" dirty="0" smtClean="0"/>
              <a:t>Establishment of clear standards of performance – </a:t>
            </a:r>
            <a:r>
              <a:rPr lang="en-US" b="1" dirty="0" smtClean="0"/>
              <a:t>Step 1</a:t>
            </a:r>
          </a:p>
          <a:p>
            <a:r>
              <a:rPr lang="en-US" dirty="0" smtClean="0"/>
              <a:t>Comparing performance to those standards – </a:t>
            </a:r>
            <a:r>
              <a:rPr lang="en-US" b="1" dirty="0" smtClean="0"/>
              <a:t>Step 2 </a:t>
            </a:r>
          </a:p>
          <a:p>
            <a:r>
              <a:rPr lang="en-US" dirty="0" smtClean="0"/>
              <a:t>Corrective action to repair performance deficiencies – </a:t>
            </a:r>
            <a:r>
              <a:rPr lang="en-US" b="1" dirty="0" smtClean="0"/>
              <a:t>Step 3</a:t>
            </a:r>
          </a:p>
          <a:p>
            <a:r>
              <a:rPr lang="en-US" dirty="0" smtClean="0"/>
              <a:t>Dynamic, cybernetic process</a:t>
            </a:r>
          </a:p>
          <a:p>
            <a:r>
              <a:rPr lang="en-US" dirty="0" smtClean="0"/>
              <a:t>Three basic methods: feedback control, concurrent control, and feedforward control. </a:t>
            </a:r>
          </a:p>
          <a:p>
            <a:r>
              <a:rPr lang="en-US" dirty="0" smtClean="0"/>
              <a:t>Control isn’t always worthwhile or possible.</a:t>
            </a:r>
          </a:p>
          <a:p>
            <a:endParaRPr lang="en-US" dirty="0"/>
          </a:p>
        </p:txBody>
      </p:sp>
      <p:sp>
        <p:nvSpPr>
          <p:cNvPr id="2" name="Slide Number Placeholder 1"/>
          <p:cNvSpPr>
            <a:spLocks noGrp="1"/>
          </p:cNvSpPr>
          <p:nvPr>
            <p:ph type="sldNum" sz="quarter" idx="10"/>
          </p:nvPr>
        </p:nvSpPr>
        <p:spPr/>
        <p:txBody>
          <a:bodyPr/>
          <a:lstStyle/>
          <a:p>
            <a:fld id="{275CEBA7-AB17-4B2A-8EB1-6F7D3CFCD825}" type="slidenum">
              <a:rPr lang="en-US" smtClean="0"/>
              <a:t>2</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r>
              <a:rPr lang="en-US" smtClean="0"/>
              <a:t>Controlling Financial Performance</a:t>
            </a:r>
          </a:p>
        </p:txBody>
      </p:sp>
      <p:sp>
        <p:nvSpPr>
          <p:cNvPr id="32772" name="Rectangle 3"/>
          <p:cNvSpPr>
            <a:spLocks noGrp="1" noChangeArrowheads="1"/>
          </p:cNvSpPr>
          <p:nvPr>
            <p:ph idx="1"/>
          </p:nvPr>
        </p:nvSpPr>
        <p:spPr/>
        <p:txBody>
          <a:bodyPr>
            <a:normAutofit fontScale="85000" lnSpcReduction="10000"/>
          </a:bodyPr>
          <a:lstStyle/>
          <a:p>
            <a:r>
              <a:rPr lang="en-US" dirty="0" smtClean="0"/>
              <a:t>Traditional approaches</a:t>
            </a:r>
          </a:p>
          <a:p>
            <a:r>
              <a:rPr lang="en-US" b="1" dirty="0" smtClean="0"/>
              <a:t>Cash flow analysis </a:t>
            </a:r>
            <a:r>
              <a:rPr lang="en-US" dirty="0" smtClean="0"/>
              <a:t>– predicts how co can take in more cash than it pays out</a:t>
            </a:r>
          </a:p>
          <a:p>
            <a:r>
              <a:rPr lang="en-US" b="1" dirty="0" smtClean="0"/>
              <a:t>Balance sheets </a:t>
            </a:r>
            <a:r>
              <a:rPr lang="en-US" dirty="0" smtClean="0"/>
              <a:t>– shows financial position at a particular point in time</a:t>
            </a:r>
          </a:p>
          <a:p>
            <a:r>
              <a:rPr lang="en-US" b="1" dirty="0" smtClean="0"/>
              <a:t>Income statements </a:t>
            </a:r>
            <a:r>
              <a:rPr lang="en-US" dirty="0" smtClean="0"/>
              <a:t>– shows net income/loss and expenses over a period of time</a:t>
            </a:r>
          </a:p>
          <a:p>
            <a:r>
              <a:rPr lang="en-US" b="1" dirty="0" smtClean="0"/>
              <a:t>Financial ratios </a:t>
            </a:r>
            <a:r>
              <a:rPr lang="en-US" dirty="0" smtClean="0"/>
              <a:t>– used to track position and compare to other like businesses</a:t>
            </a:r>
          </a:p>
          <a:p>
            <a:r>
              <a:rPr lang="en-US" b="1" dirty="0" smtClean="0"/>
              <a:t>Budgets</a:t>
            </a:r>
            <a:r>
              <a:rPr lang="en-US" dirty="0" smtClean="0"/>
              <a:t> – used to project financial scenarios</a:t>
            </a:r>
          </a:p>
          <a:p>
            <a:endParaRPr lang="en-US" dirty="0" smtClean="0"/>
          </a:p>
        </p:txBody>
      </p:sp>
      <p:sp>
        <p:nvSpPr>
          <p:cNvPr id="2" name="TextBox 1"/>
          <p:cNvSpPr txBox="1"/>
          <p:nvPr/>
        </p:nvSpPr>
        <p:spPr>
          <a:xfrm>
            <a:off x="7467600" y="0"/>
            <a:ext cx="1676400" cy="276999"/>
          </a:xfrm>
          <a:prstGeom prst="rect">
            <a:avLst/>
          </a:prstGeom>
          <a:noFill/>
          <a:ln>
            <a:noFill/>
          </a:ln>
        </p:spPr>
        <p:txBody>
          <a:bodyPr wrap="square" rtlCol="0">
            <a:spAutoFit/>
          </a:bodyPr>
          <a:lstStyle/>
          <a:p>
            <a:pPr algn="r"/>
            <a:r>
              <a:rPr lang="en-US" sz="1200" dirty="0" smtClean="0"/>
              <a:t>Financial Perspective </a:t>
            </a:r>
            <a:endParaRPr lang="en-US" sz="1200" dirty="0"/>
          </a:p>
        </p:txBody>
      </p:sp>
      <p:sp>
        <p:nvSpPr>
          <p:cNvPr id="3" name="Slide Number Placeholder 2"/>
          <p:cNvSpPr>
            <a:spLocks noGrp="1"/>
          </p:cNvSpPr>
          <p:nvPr>
            <p:ph type="sldNum" sz="quarter" idx="10"/>
          </p:nvPr>
        </p:nvSpPr>
        <p:spPr/>
        <p:txBody>
          <a:bodyPr/>
          <a:lstStyle/>
          <a:p>
            <a:fld id="{275CEBA7-AB17-4B2A-8EB1-6F7D3CFCD825}" type="slidenum">
              <a:rPr lang="en-US" smtClean="0"/>
              <a:t>20</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r>
              <a:rPr lang="en-US" smtClean="0"/>
              <a:t>Economic Value Added</a:t>
            </a:r>
          </a:p>
        </p:txBody>
      </p:sp>
      <p:sp>
        <p:nvSpPr>
          <p:cNvPr id="33796" name="Rectangle 3"/>
          <p:cNvSpPr>
            <a:spLocks noGrp="1" noChangeArrowheads="1"/>
          </p:cNvSpPr>
          <p:nvPr>
            <p:ph idx="1"/>
          </p:nvPr>
        </p:nvSpPr>
        <p:spPr/>
        <p:txBody>
          <a:bodyPr>
            <a:normAutofit/>
          </a:bodyPr>
          <a:lstStyle/>
          <a:p>
            <a:r>
              <a:rPr lang="en-US" dirty="0" smtClean="0"/>
              <a:t>Not the same thing as profits…</a:t>
            </a:r>
          </a:p>
          <a:p>
            <a:r>
              <a:rPr lang="en-US" dirty="0" smtClean="0"/>
              <a:t>The amount by which profits exceed the cost of capital in a given year. </a:t>
            </a:r>
          </a:p>
          <a:p>
            <a:r>
              <a:rPr lang="en-US" dirty="0" smtClean="0"/>
              <a:t>EVA is positive when company profits exceed the cost of capital in a given year. </a:t>
            </a:r>
          </a:p>
          <a:p>
            <a:r>
              <a:rPr lang="en-US" dirty="0" smtClean="0"/>
              <a:t>Includes the cost of capital</a:t>
            </a:r>
          </a:p>
          <a:p>
            <a:r>
              <a:rPr lang="en-US" dirty="0" smtClean="0"/>
              <a:t>Can be easily determined for subsets of a company</a:t>
            </a:r>
          </a:p>
        </p:txBody>
      </p:sp>
      <p:sp>
        <p:nvSpPr>
          <p:cNvPr id="4" name="TextBox 3"/>
          <p:cNvSpPr txBox="1"/>
          <p:nvPr/>
        </p:nvSpPr>
        <p:spPr>
          <a:xfrm>
            <a:off x="7467600" y="0"/>
            <a:ext cx="1676400" cy="276999"/>
          </a:xfrm>
          <a:prstGeom prst="rect">
            <a:avLst/>
          </a:prstGeom>
          <a:noFill/>
          <a:ln>
            <a:noFill/>
          </a:ln>
        </p:spPr>
        <p:txBody>
          <a:bodyPr wrap="square" rtlCol="0">
            <a:spAutoFit/>
          </a:bodyPr>
          <a:lstStyle/>
          <a:p>
            <a:pPr algn="r"/>
            <a:r>
              <a:rPr lang="en-US" sz="1200" dirty="0" smtClean="0"/>
              <a:t>Financial Perspective </a:t>
            </a:r>
            <a:endParaRPr lang="en-US" sz="1200" dirty="0"/>
          </a:p>
        </p:txBody>
      </p:sp>
      <p:sp>
        <p:nvSpPr>
          <p:cNvPr id="2" name="Slide Number Placeholder 1"/>
          <p:cNvSpPr>
            <a:spLocks noGrp="1"/>
          </p:cNvSpPr>
          <p:nvPr>
            <p:ph type="sldNum" sz="quarter" idx="10"/>
          </p:nvPr>
        </p:nvSpPr>
        <p:spPr/>
        <p:txBody>
          <a:bodyPr/>
          <a:lstStyle/>
          <a:p>
            <a:fld id="{275CEBA7-AB17-4B2A-8EB1-6F7D3CFCD825}" type="slidenum">
              <a:rPr lang="en-US" smtClean="0"/>
              <a:t>21</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Calculating Economic Value Added (EVA)</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30" y="2133601"/>
            <a:ext cx="8248740"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543800" y="0"/>
            <a:ext cx="1676400" cy="276999"/>
          </a:xfrm>
          <a:prstGeom prst="rect">
            <a:avLst/>
          </a:prstGeom>
          <a:noFill/>
          <a:ln>
            <a:noFill/>
          </a:ln>
        </p:spPr>
        <p:txBody>
          <a:bodyPr wrap="square" rtlCol="0">
            <a:spAutoFit/>
          </a:bodyPr>
          <a:lstStyle/>
          <a:p>
            <a:pPr algn="r"/>
            <a:r>
              <a:rPr lang="en-US" sz="1200" dirty="0" smtClean="0"/>
              <a:t>Financial Perspective </a:t>
            </a:r>
            <a:endParaRPr lang="en-US" sz="1200" dirty="0"/>
          </a:p>
        </p:txBody>
      </p:sp>
      <p:sp>
        <p:nvSpPr>
          <p:cNvPr id="2" name="Slide Number Placeholder 1"/>
          <p:cNvSpPr>
            <a:spLocks noGrp="1"/>
          </p:cNvSpPr>
          <p:nvPr>
            <p:ph type="sldNum" sz="quarter" idx="10"/>
          </p:nvPr>
        </p:nvSpPr>
        <p:spPr/>
        <p:txBody>
          <a:bodyPr/>
          <a:lstStyle/>
          <a:p>
            <a:fld id="{275CEBA7-AB17-4B2A-8EB1-6F7D3CFCD825}" type="slidenum">
              <a:rPr lang="en-US" smtClean="0"/>
              <a:t>22</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US" smtClean="0"/>
              <a:t>Controlling Customer Defections</a:t>
            </a:r>
          </a:p>
        </p:txBody>
      </p:sp>
      <p:sp>
        <p:nvSpPr>
          <p:cNvPr id="36868" name="Rectangle 3"/>
          <p:cNvSpPr>
            <a:spLocks noGrp="1" noChangeArrowheads="1"/>
          </p:cNvSpPr>
          <p:nvPr>
            <p:ph idx="1"/>
          </p:nvPr>
        </p:nvSpPr>
        <p:spPr/>
        <p:txBody>
          <a:bodyPr>
            <a:normAutofit lnSpcReduction="10000"/>
          </a:bodyPr>
          <a:lstStyle/>
          <a:p>
            <a:r>
              <a:rPr lang="en-US" dirty="0" smtClean="0"/>
              <a:t>Companies can do a better job of answering “How do customers see us?”</a:t>
            </a:r>
          </a:p>
          <a:p>
            <a:pPr lvl="1"/>
            <a:r>
              <a:rPr lang="en-US" dirty="0" smtClean="0"/>
              <a:t>identifying which customers are leaving </a:t>
            </a:r>
          </a:p>
          <a:p>
            <a:pPr lvl="1"/>
            <a:r>
              <a:rPr lang="en-US" dirty="0" smtClean="0"/>
              <a:t>measuring the rate at which they are leaving. </a:t>
            </a:r>
          </a:p>
          <a:p>
            <a:endParaRPr lang="en-US" dirty="0" smtClean="0"/>
          </a:p>
          <a:p>
            <a:r>
              <a:rPr lang="en-US" dirty="0" smtClean="0"/>
              <a:t>Customers who have left are much more likely than current customers to tell you what you were doing wrong. </a:t>
            </a:r>
          </a:p>
        </p:txBody>
      </p:sp>
      <p:sp>
        <p:nvSpPr>
          <p:cNvPr id="5" name="TextBox 4"/>
          <p:cNvSpPr txBox="1"/>
          <p:nvPr/>
        </p:nvSpPr>
        <p:spPr>
          <a:xfrm>
            <a:off x="7467600" y="0"/>
            <a:ext cx="1676400" cy="276999"/>
          </a:xfrm>
          <a:prstGeom prst="rect">
            <a:avLst/>
          </a:prstGeom>
          <a:noFill/>
          <a:ln>
            <a:noFill/>
          </a:ln>
        </p:spPr>
        <p:txBody>
          <a:bodyPr wrap="square" rtlCol="0">
            <a:spAutoFit/>
          </a:bodyPr>
          <a:lstStyle/>
          <a:p>
            <a:pPr algn="r"/>
            <a:r>
              <a:rPr lang="en-US" sz="1200" dirty="0" smtClean="0"/>
              <a:t>Customer Perspective</a:t>
            </a:r>
            <a:endParaRPr lang="en-US" sz="1200" dirty="0"/>
          </a:p>
        </p:txBody>
      </p:sp>
      <p:sp>
        <p:nvSpPr>
          <p:cNvPr id="2" name="Slide Number Placeholder 1"/>
          <p:cNvSpPr>
            <a:spLocks noGrp="1"/>
          </p:cNvSpPr>
          <p:nvPr>
            <p:ph type="sldNum" sz="quarter" idx="10"/>
          </p:nvPr>
        </p:nvSpPr>
        <p:spPr/>
        <p:txBody>
          <a:bodyPr/>
          <a:lstStyle/>
          <a:p>
            <a:fld id="{275CEBA7-AB17-4B2A-8EB1-6F7D3CFCD825}" type="slidenum">
              <a:rPr lang="en-US" smtClean="0"/>
              <a:t>23</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smtClean="0"/>
              <a:t>Controlling Quality</a:t>
            </a:r>
          </a:p>
        </p:txBody>
      </p:sp>
      <p:sp>
        <p:nvSpPr>
          <p:cNvPr id="37892" name="Rectangle 3"/>
          <p:cNvSpPr>
            <a:spLocks noGrp="1" noChangeArrowheads="1"/>
          </p:cNvSpPr>
          <p:nvPr>
            <p:ph idx="1"/>
          </p:nvPr>
        </p:nvSpPr>
        <p:spPr/>
        <p:txBody>
          <a:bodyPr/>
          <a:lstStyle/>
          <a:p>
            <a:r>
              <a:rPr lang="en-US" dirty="0" smtClean="0"/>
              <a:t>Quality is measured in three ways:</a:t>
            </a:r>
          </a:p>
          <a:p>
            <a:pPr lvl="1"/>
            <a:r>
              <a:rPr lang="en-US" dirty="0" smtClean="0"/>
              <a:t>Excellence – performance and features</a:t>
            </a:r>
          </a:p>
          <a:p>
            <a:pPr lvl="1"/>
            <a:r>
              <a:rPr lang="en-US" dirty="0" smtClean="0"/>
              <a:t>Value – quality is excellent for the price offered</a:t>
            </a:r>
          </a:p>
          <a:p>
            <a:pPr lvl="1"/>
            <a:r>
              <a:rPr lang="en-US" dirty="0" smtClean="0"/>
              <a:t>Conformance to specifications – products/services measure up to the standard</a:t>
            </a:r>
          </a:p>
        </p:txBody>
      </p:sp>
      <p:sp>
        <p:nvSpPr>
          <p:cNvPr id="4" name="TextBox 3"/>
          <p:cNvSpPr txBox="1"/>
          <p:nvPr/>
        </p:nvSpPr>
        <p:spPr>
          <a:xfrm>
            <a:off x="7696200" y="0"/>
            <a:ext cx="1447800" cy="276999"/>
          </a:xfrm>
          <a:prstGeom prst="rect">
            <a:avLst/>
          </a:prstGeom>
          <a:noFill/>
          <a:ln>
            <a:noFill/>
          </a:ln>
        </p:spPr>
        <p:txBody>
          <a:bodyPr wrap="square" rtlCol="0">
            <a:spAutoFit/>
          </a:bodyPr>
          <a:lstStyle/>
          <a:p>
            <a:pPr algn="r"/>
            <a:r>
              <a:rPr lang="en-US" sz="1200" dirty="0" smtClean="0"/>
              <a:t>Internal Perspective </a:t>
            </a:r>
            <a:endParaRPr lang="en-US" sz="1200" dirty="0"/>
          </a:p>
        </p:txBody>
      </p:sp>
      <p:sp>
        <p:nvSpPr>
          <p:cNvPr id="2" name="Slide Number Placeholder 1"/>
          <p:cNvSpPr>
            <a:spLocks noGrp="1"/>
          </p:cNvSpPr>
          <p:nvPr>
            <p:ph type="sldNum" sz="quarter" idx="10"/>
          </p:nvPr>
        </p:nvSpPr>
        <p:spPr/>
        <p:txBody>
          <a:bodyPr/>
          <a:lstStyle/>
          <a:p>
            <a:fld id="{275CEBA7-AB17-4B2A-8EB1-6F7D3CFCD825}" type="slidenum">
              <a:rPr lang="en-US" smtClean="0"/>
              <a:t>24</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mtClean="0"/>
              <a:t>Advantages and Disadvantages of Different Measures of Quality</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728787"/>
            <a:ext cx="8425329" cy="4171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696200" y="0"/>
            <a:ext cx="1447800" cy="276999"/>
          </a:xfrm>
          <a:prstGeom prst="rect">
            <a:avLst/>
          </a:prstGeom>
          <a:noFill/>
          <a:ln>
            <a:noFill/>
          </a:ln>
        </p:spPr>
        <p:txBody>
          <a:bodyPr wrap="square" rtlCol="0">
            <a:spAutoFit/>
          </a:bodyPr>
          <a:lstStyle/>
          <a:p>
            <a:pPr algn="r"/>
            <a:r>
              <a:rPr lang="en-US" sz="1200" dirty="0" smtClean="0"/>
              <a:t>Internal Perspective </a:t>
            </a:r>
            <a:endParaRPr lang="en-US" sz="1200" dirty="0"/>
          </a:p>
        </p:txBody>
      </p:sp>
      <p:sp>
        <p:nvSpPr>
          <p:cNvPr id="2" name="Slide Number Placeholder 1"/>
          <p:cNvSpPr>
            <a:spLocks noGrp="1"/>
          </p:cNvSpPr>
          <p:nvPr>
            <p:ph type="sldNum" sz="quarter" idx="10"/>
          </p:nvPr>
        </p:nvSpPr>
        <p:spPr/>
        <p:txBody>
          <a:bodyPr/>
          <a:lstStyle/>
          <a:p>
            <a:fld id="{275CEBA7-AB17-4B2A-8EB1-6F7D3CFCD825}" type="slidenum">
              <a:rPr lang="en-US" smtClean="0"/>
              <a:t>25</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r>
              <a:rPr lang="en-US" dirty="0" smtClean="0"/>
              <a:t>Sustainability</a:t>
            </a:r>
          </a:p>
        </p:txBody>
      </p:sp>
      <p:sp>
        <p:nvSpPr>
          <p:cNvPr id="40964" name="Rectangle 3"/>
          <p:cNvSpPr>
            <a:spLocks noGrp="1" noChangeArrowheads="1"/>
          </p:cNvSpPr>
          <p:nvPr>
            <p:ph idx="1"/>
          </p:nvPr>
        </p:nvSpPr>
        <p:spPr/>
        <p:txBody>
          <a:bodyPr>
            <a:normAutofit/>
          </a:bodyPr>
          <a:lstStyle/>
          <a:p>
            <a:r>
              <a:rPr lang="en-US" dirty="0" smtClean="0"/>
              <a:t>Waste prevention </a:t>
            </a:r>
            <a:r>
              <a:rPr lang="en-US" dirty="0"/>
              <a:t>&amp;</a:t>
            </a:r>
            <a:r>
              <a:rPr lang="en-US" dirty="0" smtClean="0"/>
              <a:t> reduction strategies</a:t>
            </a:r>
          </a:p>
          <a:p>
            <a:pPr lvl="1"/>
            <a:r>
              <a:rPr lang="en-US" dirty="0" smtClean="0"/>
              <a:t>good housekeeping</a:t>
            </a:r>
          </a:p>
          <a:p>
            <a:pPr lvl="1"/>
            <a:r>
              <a:rPr lang="en-US" dirty="0" smtClean="0"/>
              <a:t>material/product substitution</a:t>
            </a:r>
          </a:p>
          <a:p>
            <a:pPr lvl="1"/>
            <a:r>
              <a:rPr lang="en-US" dirty="0" smtClean="0"/>
              <a:t>process modification</a:t>
            </a:r>
          </a:p>
          <a:p>
            <a:r>
              <a:rPr lang="en-US" dirty="0" smtClean="0"/>
              <a:t>Recycle and reuse</a:t>
            </a:r>
          </a:p>
          <a:p>
            <a:r>
              <a:rPr lang="en-US" dirty="0" smtClean="0"/>
              <a:t>Waste treatment</a:t>
            </a:r>
          </a:p>
          <a:p>
            <a:r>
              <a:rPr lang="en-US" dirty="0" smtClean="0"/>
              <a:t>Waste disposal</a:t>
            </a:r>
          </a:p>
        </p:txBody>
      </p:sp>
      <p:sp>
        <p:nvSpPr>
          <p:cNvPr id="4" name="TextBox 3"/>
          <p:cNvSpPr txBox="1"/>
          <p:nvPr/>
        </p:nvSpPr>
        <p:spPr>
          <a:xfrm>
            <a:off x="6705600" y="0"/>
            <a:ext cx="2438400" cy="276999"/>
          </a:xfrm>
          <a:prstGeom prst="rect">
            <a:avLst/>
          </a:prstGeom>
          <a:noFill/>
          <a:ln>
            <a:noFill/>
          </a:ln>
        </p:spPr>
        <p:txBody>
          <a:bodyPr wrap="square" rtlCol="0">
            <a:spAutoFit/>
          </a:bodyPr>
          <a:lstStyle/>
          <a:p>
            <a:pPr algn="r"/>
            <a:r>
              <a:rPr lang="en-US" sz="1200" dirty="0" smtClean="0"/>
              <a:t>Innovation &amp; Learning Perspective </a:t>
            </a:r>
            <a:endParaRPr lang="en-US" sz="1200" dirty="0"/>
          </a:p>
        </p:txBody>
      </p:sp>
      <p:sp>
        <p:nvSpPr>
          <p:cNvPr id="2" name="Slide Number Placeholder 1"/>
          <p:cNvSpPr>
            <a:spLocks noGrp="1"/>
          </p:cNvSpPr>
          <p:nvPr>
            <p:ph type="sldNum" sz="quarter" idx="10"/>
          </p:nvPr>
        </p:nvSpPr>
        <p:spPr/>
        <p:txBody>
          <a:bodyPr/>
          <a:lstStyle/>
          <a:p>
            <a:fld id="{275CEBA7-AB17-4B2A-8EB1-6F7D3CFCD825}" type="slidenum">
              <a:rPr lang="en-US" smtClean="0"/>
              <a:t>26</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46082" name="Content Placeholder 4"/>
          <p:cNvSpPr>
            <a:spLocks noGrp="1"/>
          </p:cNvSpPr>
          <p:nvPr>
            <p:ph idx="1"/>
          </p:nvPr>
        </p:nvSpPr>
        <p:spPr/>
        <p:txBody>
          <a:bodyPr>
            <a:normAutofit fontScale="92500"/>
          </a:bodyPr>
          <a:lstStyle/>
          <a:p>
            <a:r>
              <a:rPr lang="en-US" altLang="en-US" smtClean="0"/>
              <a:t>Control a regulatory process of establishing standards to achieve goals, comparing actual performance against the standards, and taking corrective action</a:t>
            </a:r>
          </a:p>
          <a:p>
            <a:r>
              <a:rPr lang="en-US" altLang="en-US" smtClean="0"/>
              <a:t>Balanced scorecard encourages managers to look beyond traditional financial measures</a:t>
            </a:r>
          </a:p>
          <a:p>
            <a:r>
              <a:rPr lang="en-US" altLang="en-US" smtClean="0"/>
              <a:t>Traditional approach to controlling financial performance focuses on accounting tools</a:t>
            </a:r>
          </a:p>
        </p:txBody>
      </p:sp>
      <p:sp>
        <p:nvSpPr>
          <p:cNvPr id="3" name="Slide Number Placeholder 2"/>
          <p:cNvSpPr>
            <a:spLocks noGrp="1"/>
          </p:cNvSpPr>
          <p:nvPr>
            <p:ph type="sldNum" sz="quarter" idx="10"/>
          </p:nvPr>
        </p:nvSpPr>
        <p:spPr/>
        <p:txBody>
          <a:bodyPr/>
          <a:lstStyle/>
          <a:p>
            <a:fld id="{275CEBA7-AB17-4B2A-8EB1-6F7D3CFCD825}" type="slidenum">
              <a:rPr lang="en-US" smtClean="0"/>
              <a:t>27</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Terms</a:t>
            </a:r>
            <a:endParaRPr lang="en-US" b="1" dirty="0"/>
          </a:p>
        </p:txBody>
      </p:sp>
      <p:sp>
        <p:nvSpPr>
          <p:cNvPr id="30722" name="Content Placeholder 2"/>
          <p:cNvSpPr>
            <a:spLocks noGrp="1"/>
          </p:cNvSpPr>
          <p:nvPr>
            <p:ph sz="half" idx="1"/>
          </p:nvPr>
        </p:nvSpPr>
        <p:spPr/>
        <p:txBody>
          <a:bodyPr>
            <a:normAutofit fontScale="55000" lnSpcReduction="20000"/>
          </a:bodyPr>
          <a:lstStyle/>
          <a:p>
            <a:r>
              <a:rPr lang="en-US" altLang="en-US" smtClean="0"/>
              <a:t>Control</a:t>
            </a:r>
          </a:p>
          <a:p>
            <a:r>
              <a:rPr lang="en-US" altLang="en-US" smtClean="0"/>
              <a:t>Standards</a:t>
            </a:r>
          </a:p>
          <a:p>
            <a:r>
              <a:rPr lang="en-US" altLang="en-US" smtClean="0"/>
              <a:t>Benchmarking</a:t>
            </a:r>
          </a:p>
          <a:p>
            <a:r>
              <a:rPr lang="en-US" altLang="en-US" smtClean="0"/>
              <a:t>Cybernetic</a:t>
            </a:r>
          </a:p>
          <a:p>
            <a:r>
              <a:rPr lang="en-US" altLang="en-US" smtClean="0"/>
              <a:t>Feedback control</a:t>
            </a:r>
          </a:p>
          <a:p>
            <a:r>
              <a:rPr lang="en-US" altLang="en-US" smtClean="0"/>
              <a:t>Concurrent control</a:t>
            </a:r>
          </a:p>
          <a:p>
            <a:r>
              <a:rPr lang="en-US" altLang="en-US" smtClean="0"/>
              <a:t>Feedforward control</a:t>
            </a:r>
          </a:p>
          <a:p>
            <a:r>
              <a:rPr lang="en-US" altLang="en-US" smtClean="0"/>
              <a:t>Control loss</a:t>
            </a:r>
          </a:p>
          <a:p>
            <a:r>
              <a:rPr lang="en-US" altLang="en-US" smtClean="0"/>
              <a:t>Regulation costs</a:t>
            </a:r>
          </a:p>
          <a:p>
            <a:r>
              <a:rPr lang="en-US" altLang="en-US" smtClean="0"/>
              <a:t>Cybernetic feasibility</a:t>
            </a:r>
          </a:p>
          <a:p>
            <a:r>
              <a:rPr lang="en-US" altLang="en-US" smtClean="0"/>
              <a:t>Bureaucratic control</a:t>
            </a:r>
          </a:p>
          <a:p>
            <a:r>
              <a:rPr lang="en-US" altLang="en-US" smtClean="0"/>
              <a:t>Objective control</a:t>
            </a:r>
          </a:p>
          <a:p>
            <a:r>
              <a:rPr lang="en-US" altLang="en-US" smtClean="0"/>
              <a:t>Behavior control</a:t>
            </a:r>
          </a:p>
          <a:p>
            <a:endParaRPr lang="en-US" altLang="en-US" smtClean="0"/>
          </a:p>
          <a:p>
            <a:endParaRPr lang="en-US" altLang="en-US" dirty="0" smtClean="0"/>
          </a:p>
        </p:txBody>
      </p:sp>
      <p:sp>
        <p:nvSpPr>
          <p:cNvPr id="3" name="Content Placeholder 2"/>
          <p:cNvSpPr>
            <a:spLocks noGrp="1"/>
          </p:cNvSpPr>
          <p:nvPr>
            <p:ph sz="half" idx="2"/>
          </p:nvPr>
        </p:nvSpPr>
        <p:spPr/>
        <p:txBody>
          <a:bodyPr>
            <a:normAutofit fontScale="55000" lnSpcReduction="20000"/>
          </a:bodyPr>
          <a:lstStyle/>
          <a:p>
            <a:r>
              <a:rPr lang="en-US" altLang="en-US" smtClean="0"/>
              <a:t>Output control</a:t>
            </a:r>
          </a:p>
          <a:p>
            <a:r>
              <a:rPr lang="en-US" altLang="en-US" smtClean="0"/>
              <a:t>Normative control </a:t>
            </a:r>
          </a:p>
          <a:p>
            <a:r>
              <a:rPr lang="en-US" altLang="en-US" smtClean="0"/>
              <a:t>Concertive control</a:t>
            </a:r>
          </a:p>
          <a:p>
            <a:r>
              <a:rPr lang="en-US" altLang="en-US" smtClean="0"/>
              <a:t>Self-control (self-management)</a:t>
            </a:r>
          </a:p>
          <a:p>
            <a:r>
              <a:rPr lang="en-US" altLang="en-US" smtClean="0"/>
              <a:t>Balanced scorecard</a:t>
            </a:r>
          </a:p>
          <a:p>
            <a:r>
              <a:rPr lang="en-US" altLang="en-US" smtClean="0"/>
              <a:t>Suboptimization</a:t>
            </a:r>
          </a:p>
          <a:p>
            <a:r>
              <a:rPr lang="en-US" altLang="en-US" smtClean="0"/>
              <a:t>Cash flow analysis</a:t>
            </a:r>
          </a:p>
          <a:p>
            <a:r>
              <a:rPr lang="en-US" altLang="en-US" smtClean="0"/>
              <a:t>Balance sheets</a:t>
            </a:r>
          </a:p>
          <a:p>
            <a:r>
              <a:rPr lang="en-US" altLang="en-US" smtClean="0"/>
              <a:t>Income statements</a:t>
            </a:r>
          </a:p>
          <a:p>
            <a:r>
              <a:rPr lang="en-US" altLang="en-US" smtClean="0"/>
              <a:t>Financial ratios</a:t>
            </a:r>
          </a:p>
          <a:p>
            <a:r>
              <a:rPr lang="en-US" altLang="en-US" smtClean="0"/>
              <a:t>Budgets</a:t>
            </a:r>
          </a:p>
          <a:p>
            <a:r>
              <a:rPr lang="en-US" altLang="en-US" smtClean="0"/>
              <a:t>Economic value added (EVA)</a:t>
            </a:r>
          </a:p>
          <a:p>
            <a:r>
              <a:rPr lang="en-US" altLang="en-US" smtClean="0"/>
              <a:t>Customer defections</a:t>
            </a:r>
          </a:p>
          <a:p>
            <a:r>
              <a:rPr lang="en-US" altLang="en-US" smtClean="0"/>
              <a:t>Value</a:t>
            </a:r>
          </a:p>
          <a:p>
            <a:endParaRPr lang="en-US" altLang="en-US" smtClean="0"/>
          </a:p>
          <a:p>
            <a:endParaRPr lang="en-US" dirty="0"/>
          </a:p>
        </p:txBody>
      </p:sp>
      <p:sp>
        <p:nvSpPr>
          <p:cNvPr id="4" name="Slide Number Placeholder 3"/>
          <p:cNvSpPr>
            <a:spLocks noGrp="1"/>
          </p:cNvSpPr>
          <p:nvPr>
            <p:ph type="sldNum" sz="quarter" idx="10"/>
          </p:nvPr>
        </p:nvSpPr>
        <p:spPr/>
        <p:txBody>
          <a:bodyPr/>
          <a:lstStyle/>
          <a:p>
            <a:fld id="{275CEBA7-AB17-4B2A-8EB1-6F7D3CFCD825}" type="slidenum">
              <a:rPr lang="en-US" smtClean="0"/>
              <a:t>28</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smtClean="0"/>
              <a:t>Standards – Step 1</a:t>
            </a:r>
            <a:endParaRPr lang="en-US" dirty="0" smtClean="0"/>
          </a:p>
        </p:txBody>
      </p:sp>
      <p:sp>
        <p:nvSpPr>
          <p:cNvPr id="18436" name="Rectangle 3"/>
          <p:cNvSpPr>
            <a:spLocks noGrp="1" noChangeArrowheads="1"/>
          </p:cNvSpPr>
          <p:nvPr>
            <p:ph idx="1"/>
          </p:nvPr>
        </p:nvSpPr>
        <p:spPr/>
        <p:txBody>
          <a:bodyPr>
            <a:normAutofit fontScale="85000" lnSpcReduction="10000"/>
          </a:bodyPr>
          <a:lstStyle/>
          <a:p>
            <a:r>
              <a:rPr lang="en-US" dirty="0" smtClean="0"/>
              <a:t>First, set goals (SMART)</a:t>
            </a:r>
          </a:p>
          <a:p>
            <a:r>
              <a:rPr lang="en-US" dirty="0" smtClean="0"/>
              <a:t>Standards – the basis of comparison for measuring the performance towards the goals</a:t>
            </a:r>
          </a:p>
          <a:p>
            <a:pPr lvl="1"/>
            <a:r>
              <a:rPr lang="en-US" dirty="0" smtClean="0"/>
              <a:t>Must enable goal achievement  - if you’re meeting the standard and the company goal is still not being reached; goal may need to be changed</a:t>
            </a:r>
          </a:p>
          <a:p>
            <a:pPr lvl="1"/>
            <a:r>
              <a:rPr lang="en-US" dirty="0" smtClean="0"/>
              <a:t>Listen to customer’s comments, complaints, and suggestions</a:t>
            </a:r>
          </a:p>
          <a:p>
            <a:pPr lvl="1"/>
            <a:r>
              <a:rPr lang="en-US" dirty="0" smtClean="0"/>
              <a:t>Observe competitors</a:t>
            </a:r>
          </a:p>
          <a:p>
            <a:pPr lvl="1"/>
            <a:r>
              <a:rPr lang="en-US" dirty="0" smtClean="0"/>
              <a:t>Benchmarking </a:t>
            </a:r>
          </a:p>
          <a:p>
            <a:pPr lvl="2"/>
            <a:r>
              <a:rPr lang="en-US" dirty="0" smtClean="0"/>
              <a:t>determining other companies’ standards</a:t>
            </a:r>
          </a:p>
          <a:p>
            <a:endParaRPr lang="en-US" dirty="0" smtClean="0"/>
          </a:p>
        </p:txBody>
      </p:sp>
      <p:sp>
        <p:nvSpPr>
          <p:cNvPr id="2" name="Slide Number Placeholder 1"/>
          <p:cNvSpPr>
            <a:spLocks noGrp="1"/>
          </p:cNvSpPr>
          <p:nvPr>
            <p:ph type="sldNum" sz="quarter" idx="10"/>
          </p:nvPr>
        </p:nvSpPr>
        <p:spPr/>
        <p:txBody>
          <a:bodyPr/>
          <a:lstStyle/>
          <a:p>
            <a:fld id="{275CEBA7-AB17-4B2A-8EB1-6F7D3CFCD825}" type="slidenum">
              <a:rPr lang="en-US" smtClean="0"/>
              <a:t>3</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smtClean="0"/>
              <a:t>Comparison to Standards – Step 2</a:t>
            </a:r>
            <a:endParaRPr lang="en-US" dirty="0" smtClean="0"/>
          </a:p>
        </p:txBody>
      </p:sp>
      <p:sp>
        <p:nvSpPr>
          <p:cNvPr id="19460" name="Rectangle 3"/>
          <p:cNvSpPr>
            <a:spLocks noGrp="1" noChangeArrowheads="1"/>
          </p:cNvSpPr>
          <p:nvPr>
            <p:ph idx="1"/>
          </p:nvPr>
        </p:nvSpPr>
        <p:spPr/>
        <p:txBody>
          <a:bodyPr>
            <a:normAutofit lnSpcReduction="10000"/>
          </a:bodyPr>
          <a:lstStyle/>
          <a:p>
            <a:r>
              <a:rPr lang="en-US" dirty="0" smtClean="0"/>
              <a:t>Compare actual performance to the standards</a:t>
            </a:r>
          </a:p>
          <a:p>
            <a:r>
              <a:rPr lang="en-US" dirty="0" smtClean="0"/>
              <a:t>Quality of comparison depends largely on the measurement &amp; information systems a company uses to keep track of performance</a:t>
            </a:r>
          </a:p>
          <a:p>
            <a:r>
              <a:rPr lang="en-US" dirty="0" smtClean="0"/>
              <a:t>The better the system, the easier it is for a company to track performance &amp; identify problems that need to be fixed. </a:t>
            </a:r>
          </a:p>
        </p:txBody>
      </p:sp>
      <p:sp>
        <p:nvSpPr>
          <p:cNvPr id="2" name="Slide Number Placeholder 1"/>
          <p:cNvSpPr>
            <a:spLocks noGrp="1"/>
          </p:cNvSpPr>
          <p:nvPr>
            <p:ph type="sldNum" sz="quarter" idx="10"/>
          </p:nvPr>
        </p:nvSpPr>
        <p:spPr/>
        <p:txBody>
          <a:bodyPr/>
          <a:lstStyle/>
          <a:p>
            <a:fld id="{275CEBA7-AB17-4B2A-8EB1-6F7D3CFCD825}" type="slidenum">
              <a:rPr lang="en-US" smtClean="0"/>
              <a:t>4</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n-US" smtClean="0"/>
              <a:t>Corrective Action – Step 3</a:t>
            </a:r>
            <a:endParaRPr lang="en-US" dirty="0" smtClean="0"/>
          </a:p>
        </p:txBody>
      </p:sp>
      <p:sp>
        <p:nvSpPr>
          <p:cNvPr id="20484" name="Rectangle 3"/>
          <p:cNvSpPr>
            <a:spLocks noGrp="1" noChangeArrowheads="1"/>
          </p:cNvSpPr>
          <p:nvPr>
            <p:ph idx="1"/>
          </p:nvPr>
        </p:nvSpPr>
        <p:spPr/>
        <p:txBody>
          <a:bodyPr/>
          <a:lstStyle/>
          <a:p>
            <a:r>
              <a:rPr lang="en-US" dirty="0" smtClean="0"/>
              <a:t>Identify performance deviations</a:t>
            </a:r>
          </a:p>
          <a:p>
            <a:endParaRPr lang="en-US" dirty="0" smtClean="0"/>
          </a:p>
          <a:p>
            <a:r>
              <a:rPr lang="en-US" dirty="0" smtClean="0"/>
              <a:t>Analyze deviations</a:t>
            </a:r>
          </a:p>
          <a:p>
            <a:endParaRPr lang="en-US" dirty="0" smtClean="0"/>
          </a:p>
          <a:p>
            <a:r>
              <a:rPr lang="en-US" dirty="0" smtClean="0"/>
              <a:t>Development and implement corrective programs</a:t>
            </a:r>
          </a:p>
        </p:txBody>
      </p:sp>
      <p:sp>
        <p:nvSpPr>
          <p:cNvPr id="2" name="Slide Number Placeholder 1"/>
          <p:cNvSpPr>
            <a:spLocks noGrp="1"/>
          </p:cNvSpPr>
          <p:nvPr>
            <p:ph type="sldNum" sz="quarter" idx="10"/>
          </p:nvPr>
        </p:nvSpPr>
        <p:spPr/>
        <p:txBody>
          <a:bodyPr/>
          <a:lstStyle/>
          <a:p>
            <a:fld id="{275CEBA7-AB17-4B2A-8EB1-6F7D3CFCD825}" type="slidenum">
              <a:rPr lang="en-US" smtClean="0"/>
              <a:t>5</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Cybernetic Control Process</a:t>
            </a:r>
            <a:endParaRPr lang="en-US" dirty="0"/>
          </a:p>
        </p:txBody>
      </p:sp>
      <p:pic>
        <p:nvPicPr>
          <p:cNvPr id="5" name="Picture 4" descr="This flowchart depicts the cybernetic control process. It begins with setting standards. Then performance is measured. The measured performance is compared with organizational standards to ascertain if there are any deviations. If deviations exist, they are analyzed, and a program for corrective action is developed and implemented. After this, the performance is measured again and the process continues." title="Exhibit 16.1 - Cybernetic Control Proces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6937" y="1158411"/>
            <a:ext cx="6010126" cy="5503458"/>
          </a:xfrm>
          <a:prstGeom prst="rect">
            <a:avLst/>
          </a:prstGeom>
        </p:spPr>
      </p:pic>
      <p:sp>
        <p:nvSpPr>
          <p:cNvPr id="2" name="Slide Number Placeholder 1"/>
          <p:cNvSpPr>
            <a:spLocks noGrp="1"/>
          </p:cNvSpPr>
          <p:nvPr>
            <p:ph type="sldNum" sz="quarter" idx="10"/>
          </p:nvPr>
        </p:nvSpPr>
        <p:spPr/>
        <p:txBody>
          <a:bodyPr/>
          <a:lstStyle/>
          <a:p>
            <a:fld id="{275CEBA7-AB17-4B2A-8EB1-6F7D3CFCD825}" type="slidenum">
              <a:rPr lang="en-US" smtClean="0"/>
              <a:t>6</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r>
              <a:rPr lang="en-US" smtClean="0"/>
              <a:t> 3 Basic Control Methods</a:t>
            </a:r>
            <a:endParaRPr lang="en-US" dirty="0" smtClean="0"/>
          </a:p>
        </p:txBody>
      </p:sp>
      <p:sp>
        <p:nvSpPr>
          <p:cNvPr id="22532" name="Rectangle 3"/>
          <p:cNvSpPr>
            <a:spLocks noGrp="1" noChangeArrowheads="1"/>
          </p:cNvSpPr>
          <p:nvPr>
            <p:ph idx="1"/>
          </p:nvPr>
        </p:nvSpPr>
        <p:spPr/>
        <p:txBody>
          <a:bodyPr>
            <a:normAutofit fontScale="77500" lnSpcReduction="20000"/>
          </a:bodyPr>
          <a:lstStyle/>
          <a:p>
            <a:pPr marL="0" indent="0">
              <a:buNone/>
            </a:pPr>
            <a:r>
              <a:rPr lang="en-US" dirty="0" smtClean="0"/>
              <a:t>1.  </a:t>
            </a:r>
            <a:r>
              <a:rPr lang="en-US" b="1" dirty="0" smtClean="0"/>
              <a:t>Feedback control </a:t>
            </a:r>
            <a:r>
              <a:rPr lang="en-US" dirty="0" smtClean="0"/>
              <a:t>– gather info re performance deficiencies after they occur</a:t>
            </a:r>
          </a:p>
          <a:p>
            <a:pPr lvl="1"/>
            <a:r>
              <a:rPr lang="en-US" dirty="0" smtClean="0"/>
              <a:t>Use info to correct performance going forward</a:t>
            </a:r>
          </a:p>
          <a:p>
            <a:endParaRPr lang="en-US" dirty="0" smtClean="0"/>
          </a:p>
          <a:p>
            <a:pPr marL="0" indent="0">
              <a:buNone/>
            </a:pPr>
            <a:r>
              <a:rPr lang="en-US" dirty="0" smtClean="0"/>
              <a:t>2.  </a:t>
            </a:r>
            <a:r>
              <a:rPr lang="en-US" b="1" dirty="0" smtClean="0"/>
              <a:t>Concurrent control </a:t>
            </a:r>
            <a:r>
              <a:rPr lang="en-US" dirty="0" smtClean="0"/>
              <a:t>– gather info re performance deficiencies as they occur</a:t>
            </a:r>
          </a:p>
          <a:p>
            <a:endParaRPr lang="en-US" dirty="0" smtClean="0"/>
          </a:p>
          <a:p>
            <a:pPr marL="0" indent="0">
              <a:buNone/>
            </a:pPr>
            <a:r>
              <a:rPr lang="en-US" dirty="0" smtClean="0"/>
              <a:t>3.  </a:t>
            </a:r>
            <a:r>
              <a:rPr lang="en-US" b="1" dirty="0" smtClean="0"/>
              <a:t>Feedforward control</a:t>
            </a:r>
            <a:r>
              <a:rPr lang="en-US" dirty="0" smtClean="0"/>
              <a:t> - gather info re performance deficiencies before they occur</a:t>
            </a:r>
          </a:p>
          <a:p>
            <a:pPr lvl="1"/>
            <a:r>
              <a:rPr lang="en-US" dirty="0" smtClean="0"/>
              <a:t>Monitors inputs rather than outputs</a:t>
            </a:r>
          </a:p>
          <a:p>
            <a:pPr lvl="1"/>
            <a:r>
              <a:rPr lang="en-US" dirty="0" smtClean="0"/>
              <a:t>Seeks to minimize or prevent performance deficiencies</a:t>
            </a:r>
          </a:p>
          <a:p>
            <a:endParaRPr lang="en-US" dirty="0" smtClean="0"/>
          </a:p>
        </p:txBody>
      </p:sp>
      <p:sp>
        <p:nvSpPr>
          <p:cNvPr id="2" name="Slide Number Placeholder 1"/>
          <p:cNvSpPr>
            <a:spLocks noGrp="1"/>
          </p:cNvSpPr>
          <p:nvPr>
            <p:ph type="sldNum" sz="quarter" idx="10"/>
          </p:nvPr>
        </p:nvSpPr>
        <p:spPr/>
        <p:txBody>
          <a:bodyPr/>
          <a:lstStyle/>
          <a:p>
            <a:fld id="{275CEBA7-AB17-4B2A-8EB1-6F7D3CFCD825}" type="slidenum">
              <a:rPr lang="en-US" smtClean="0"/>
              <a:t>7</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normAutofit fontScale="90000"/>
          </a:bodyPr>
          <a:lstStyle/>
          <a:p>
            <a:r>
              <a:rPr lang="en-US" dirty="0" smtClean="0"/>
              <a:t>Control Isn’t Always </a:t>
            </a:r>
            <a:br>
              <a:rPr lang="en-US" dirty="0" smtClean="0"/>
            </a:br>
            <a:r>
              <a:rPr lang="en-US" dirty="0" smtClean="0"/>
              <a:t>Worthwhile or Possible</a:t>
            </a:r>
          </a:p>
        </p:txBody>
      </p:sp>
      <p:sp>
        <p:nvSpPr>
          <p:cNvPr id="23556" name="Rectangle 3"/>
          <p:cNvSpPr>
            <a:spLocks noGrp="1" noChangeArrowheads="1"/>
          </p:cNvSpPr>
          <p:nvPr>
            <p:ph idx="1"/>
          </p:nvPr>
        </p:nvSpPr>
        <p:spPr/>
        <p:txBody>
          <a:bodyPr>
            <a:normAutofit fontScale="85000" lnSpcReduction="20000"/>
          </a:bodyPr>
          <a:lstStyle/>
          <a:p>
            <a:r>
              <a:rPr lang="en-US" b="1" dirty="0" smtClean="0"/>
              <a:t>Control loss </a:t>
            </a:r>
            <a:r>
              <a:rPr lang="en-US" dirty="0" smtClean="0"/>
              <a:t>– when behavior and work procedures do not conform to standards</a:t>
            </a:r>
          </a:p>
          <a:p>
            <a:pPr lvl="1"/>
            <a:r>
              <a:rPr lang="en-US" dirty="0" smtClean="0"/>
              <a:t>Prevents organizations from achieving their goals</a:t>
            </a:r>
          </a:p>
          <a:p>
            <a:endParaRPr lang="en-IN" altLang="en-US" dirty="0" smtClean="0"/>
          </a:p>
          <a:p>
            <a:r>
              <a:rPr lang="en-IN" altLang="en-US" dirty="0" smtClean="0"/>
              <a:t>To </a:t>
            </a:r>
            <a:r>
              <a:rPr lang="en-IN" altLang="en-US" dirty="0"/>
              <a:t>determine if control is worthwhile, managers must carefully </a:t>
            </a:r>
            <a:r>
              <a:rPr lang="en-IN" altLang="en-US" dirty="0" smtClean="0"/>
              <a:t>assess:</a:t>
            </a:r>
          </a:p>
          <a:p>
            <a:pPr lvl="1"/>
            <a:r>
              <a:rPr lang="en-US" b="1" dirty="0" smtClean="0"/>
              <a:t>Regulation costs</a:t>
            </a:r>
            <a:r>
              <a:rPr lang="en-US" dirty="0" smtClean="0"/>
              <a:t> – do the costs and unintended consequences of control exceed its benefits?</a:t>
            </a:r>
          </a:p>
          <a:p>
            <a:pPr lvl="2"/>
            <a:r>
              <a:rPr lang="en-US" dirty="0" smtClean="0"/>
              <a:t>If cost is more than benefits, may not be worth it</a:t>
            </a:r>
          </a:p>
          <a:p>
            <a:pPr lvl="1"/>
            <a:r>
              <a:rPr lang="en-US" b="1" dirty="0" smtClean="0"/>
              <a:t>Cybernetic feasibility </a:t>
            </a:r>
            <a:r>
              <a:rPr lang="en-US" dirty="0" smtClean="0"/>
              <a:t>– extent it is possible to implement the three steps in the control process</a:t>
            </a:r>
          </a:p>
          <a:p>
            <a:endParaRPr lang="en-US" dirty="0" smtClean="0"/>
          </a:p>
          <a:p>
            <a:endParaRPr lang="en-US" dirty="0" smtClean="0"/>
          </a:p>
          <a:p>
            <a:endParaRPr lang="en-US" dirty="0" smtClean="0"/>
          </a:p>
        </p:txBody>
      </p:sp>
      <p:sp>
        <p:nvSpPr>
          <p:cNvPr id="2" name="Slide Number Placeholder 1"/>
          <p:cNvSpPr>
            <a:spLocks noGrp="1"/>
          </p:cNvSpPr>
          <p:nvPr>
            <p:ph type="sldNum" sz="quarter" idx="10"/>
          </p:nvPr>
        </p:nvSpPr>
        <p:spPr/>
        <p:txBody>
          <a:bodyPr/>
          <a:lstStyle/>
          <a:p>
            <a:fld id="{275CEBA7-AB17-4B2A-8EB1-6F7D3CFCD825}" type="slidenum">
              <a:rPr lang="en-US" smtClean="0"/>
              <a:t>8</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Control Methods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2952140"/>
              </p:ext>
            </p:extLst>
          </p:nvPr>
        </p:nvGraphicFramePr>
        <p:xfrm>
          <a:off x="1008637" y="1295400"/>
          <a:ext cx="7704667"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0"/>
          </p:nvPr>
        </p:nvSpPr>
        <p:spPr/>
        <p:txBody>
          <a:bodyPr/>
          <a:lstStyle/>
          <a:p>
            <a:fld id="{275CEBA7-AB17-4B2A-8EB1-6F7D3CFCD825}" type="slidenum">
              <a:rPr lang="en-US" smtClean="0"/>
              <a:t>9</a:t>
            </a:fld>
            <a:endParaRPr lang="en-US"/>
          </a:p>
        </p:txBody>
      </p:sp>
    </p:spTree>
    <p:extLst>
      <p:ext uri="{BB962C8B-B14F-4D97-AF65-F5344CB8AC3E}">
        <p14:creationId xmlns:p14="http://schemas.microsoft.com/office/powerpoint/2010/main" val="10472107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Black 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579</TotalTime>
  <Words>1165</Words>
  <Application>Microsoft Office PowerPoint</Application>
  <PresentationFormat>On-screen Show (4:3)</PresentationFormat>
  <Paragraphs>228</Paragraphs>
  <Slides>28</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Garamond</vt:lpstr>
      <vt:lpstr>Parallax</vt:lpstr>
      <vt:lpstr>EBM Control</vt:lpstr>
      <vt:lpstr>The Control Process - Overview</vt:lpstr>
      <vt:lpstr>Standards – Step 1</vt:lpstr>
      <vt:lpstr>Comparison to Standards – Step 2</vt:lpstr>
      <vt:lpstr>Corrective Action – Step 3</vt:lpstr>
      <vt:lpstr>Cybernetic Control Process</vt:lpstr>
      <vt:lpstr> 3 Basic Control Methods</vt:lpstr>
      <vt:lpstr>Control Isn’t Always  Worthwhile or Possible</vt:lpstr>
      <vt:lpstr>Control Methods</vt:lpstr>
      <vt:lpstr>Bureaucratic Control</vt:lpstr>
      <vt:lpstr>Objective Control</vt:lpstr>
      <vt:lpstr>Normative Controls</vt:lpstr>
      <vt:lpstr>Concertive Controls</vt:lpstr>
      <vt:lpstr>Self-Control (Self-Management)</vt:lpstr>
      <vt:lpstr>What Should Managers Control?</vt:lpstr>
      <vt:lpstr>The Balanced Scorecard</vt:lpstr>
      <vt:lpstr>Balanced Scorecard - Advantages</vt:lpstr>
      <vt:lpstr>Barclay’s Bank Balanced Scorecard</vt:lpstr>
      <vt:lpstr>Southwest Airlines’s Balanced Scorecard</vt:lpstr>
      <vt:lpstr>Controlling Financial Performance</vt:lpstr>
      <vt:lpstr>Economic Value Added</vt:lpstr>
      <vt:lpstr>Calculating Economic Value Added (EVA)</vt:lpstr>
      <vt:lpstr>Controlling Customer Defections</vt:lpstr>
      <vt:lpstr>Controlling Quality</vt:lpstr>
      <vt:lpstr>Advantages and Disadvantages of Different Measures of Quality</vt:lpstr>
      <vt:lpstr>Sustainability</vt:lpstr>
      <vt:lpstr>Summary</vt:lpstr>
      <vt:lpstr>Key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Choi</dc:creator>
  <cp:lastModifiedBy>Veronika Siliņeviča</cp:lastModifiedBy>
  <cp:revision>68</cp:revision>
  <cp:lastPrinted>2017-11-27T21:02:11Z</cp:lastPrinted>
  <dcterms:created xsi:type="dcterms:W3CDTF">2006-08-16T00:00:00Z</dcterms:created>
  <dcterms:modified xsi:type="dcterms:W3CDTF">2023-05-08T13:29:52Z</dcterms:modified>
</cp:coreProperties>
</file>