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13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9" r:id="rId2"/>
    <p:sldId id="511" r:id="rId3"/>
    <p:sldId id="512" r:id="rId4"/>
    <p:sldId id="513" r:id="rId5"/>
    <p:sldId id="514" r:id="rId6"/>
    <p:sldId id="515" r:id="rId7"/>
  </p:sldIdLst>
  <p:sldSz cx="9144000" cy="6858000" type="screen4x3"/>
  <p:notesSz cx="9872663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h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55" autoAdjust="0"/>
    <p:restoredTop sz="89329" autoAdjust="0"/>
  </p:normalViewPr>
  <p:slideViewPr>
    <p:cSldViewPr>
      <p:cViewPr varScale="1">
        <p:scale>
          <a:sx n="101" d="100"/>
          <a:sy n="101" d="100"/>
        </p:scale>
        <p:origin x="24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7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4A669A81-0E33-4589-B282-F0D79172417E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7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8BABD91B-942F-46B0-AE63-8642CF4A1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8704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27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F9DCA7DD-C6A2-4CDD-97B6-287CC07D788F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28898"/>
            <a:ext cx="7898130" cy="3058954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27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E9986DA5-B430-47D2-99C1-B4FA106DC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2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018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8E8F1-CBA6-415D-D0B5-7DB86DE66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8842A5-7705-3114-E005-68DB0E21CC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D6754-C536-3388-BD6C-B4A4618A0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D5CAA-A91C-B699-D0C6-B8183F736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095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79CB5-A2F9-BB06-2564-2C105C2FD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1B786A-8806-12D1-B401-9FED498594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6E1BD9-7C20-B16D-AFC0-4353D00D5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25EC6-C674-D81D-5585-55B6C7C3D3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24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80517-8981-65FC-D2B5-DC21592B5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D28B02-889D-3254-4957-991DAED419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D2E03A-279E-7E96-ADC9-22EF2DB203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C0265-DA01-D633-71F7-1F46EF60A2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4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9BBAA-B50D-CEC7-14A6-C3EF3C39B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BA5279-A12B-7D0E-CDED-3F07B0C567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E99469-2BB8-49EB-D851-C41E845058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50F49-0D6B-C55E-D797-F97193FB23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740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B869E-1B00-F649-A3AD-918CD6CB2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E2E941-51E9-D312-D1B8-751C4D4E37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F600F5-BCDB-20E9-40B8-E99346AB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9149D-FD40-E692-DEF0-89A1C6602E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287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62D1-ED0D-4FCA-BA1A-A1D82258B69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1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A7C5-6E4C-4D7F-96B4-81398638B5FC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2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4176-BAB1-47A6-85E2-6BFDD80E0193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9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257-3558-4AF0-AA8B-214C734CA89A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5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DF9-0516-4B77-B088-D840AB5DA32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1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B292-C0AC-4E80-B6CB-F8B388CFBB77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99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45C3-4168-426C-BFC2-B8DB5BF54B08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17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C392-A43B-41E8-AB4B-2CD0F7D2383C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1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8F34-1A7C-4565-ACA3-92E4B145FE1C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1653-A279-41ED-93DB-FFE0AE9DF805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4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2C0C-459A-461F-9579-67B074B7AA1D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71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704A-D409-4415-B19F-5CE1CF4310BE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78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eantransportmaps.com/map/roro-fer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fds.com/lv-lv/kravu-parvadajumi/marsruti-un-kustibas-saraksti/klaipeda-k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80920" cy="1872208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</a:rPr>
              <a:t>Freight and Passengers Transportation</a:t>
            </a:r>
            <a:br>
              <a:rPr lang="en-US" altLang="ja-JP" sz="2800" dirty="0">
                <a:solidFill>
                  <a:srgbClr val="002060"/>
                </a:solidFill>
              </a:rPr>
            </a:br>
            <a:br>
              <a:rPr lang="en-US" altLang="ja-JP" sz="2800" i="1" dirty="0"/>
            </a:br>
            <a:endParaRPr kumimoji="1" lang="ja-JP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1580" y="2420888"/>
            <a:ext cx="7560840" cy="2088232"/>
          </a:xfrm>
        </p:spPr>
        <p:txBody>
          <a:bodyPr>
            <a:noAutofit/>
          </a:bodyPr>
          <a:lstStyle/>
          <a:p>
            <a:r>
              <a:rPr lang="en-US" altLang="ja-JP" sz="2800">
                <a:solidFill>
                  <a:srgbClr val="C00000"/>
                </a:solidFill>
              </a:rPr>
              <a:t>Meeting #3</a:t>
            </a:r>
            <a:endParaRPr lang="en-US" altLang="ja-JP" sz="2800" dirty="0">
              <a:solidFill>
                <a:srgbClr val="C00000"/>
              </a:solidFill>
            </a:endParaRPr>
          </a:p>
          <a:p>
            <a:r>
              <a:rPr lang="en-GB" altLang="ja-JP" sz="4800" dirty="0">
                <a:solidFill>
                  <a:srgbClr val="002060"/>
                </a:solidFill>
              </a:rPr>
              <a:t> </a:t>
            </a:r>
            <a:r>
              <a:rPr lang="en-US" altLang="ja-JP" sz="4800" dirty="0">
                <a:solidFill>
                  <a:srgbClr val="002060"/>
                </a:solidFill>
              </a:rPr>
              <a:t> Organization of transportation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67544" y="4318139"/>
            <a:ext cx="8136904" cy="1775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8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786582"/>
              </p:ext>
            </p:extLst>
          </p:nvPr>
        </p:nvGraphicFramePr>
        <p:xfrm>
          <a:off x="899592" y="5013176"/>
          <a:ext cx="6912768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800" i="1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800" u="none" dirty="0">
                          <a:solidFill>
                            <a:srgbClr val="C00000"/>
                          </a:solidFill>
                        </a:rPr>
                        <a:t>Lecturer:</a:t>
                      </a:r>
                      <a:endParaRPr kumimoji="1" lang="ja-JP" altLang="en-US" sz="2800" u="non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800" u="none" dirty="0"/>
                        <a:t>Ph.D. </a:t>
                      </a:r>
                      <a:r>
                        <a:rPr lang="en-US" altLang="ja-JP" sz="2800" u="none" dirty="0" err="1"/>
                        <a:t>ing</a:t>
                      </a:r>
                      <a:r>
                        <a:rPr lang="en-US" altLang="ja-JP" sz="2800" u="none" dirty="0"/>
                        <a:t>. Aleksandrs </a:t>
                      </a:r>
                      <a:r>
                        <a:rPr lang="en-US" altLang="ja-JP" sz="2800" u="none" dirty="0" err="1"/>
                        <a:t>Kotlars</a:t>
                      </a:r>
                      <a:endParaRPr lang="en-US" altLang="ja-JP" sz="2800" u="none" dirty="0"/>
                    </a:p>
                    <a:p>
                      <a:endParaRPr kumimoji="1" lang="ja-JP" altLang="en-US" sz="2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8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335EB-D94E-ED2C-1244-8DAF5DE17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00279C06-F30C-3A57-9295-D248439C6041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Topics for today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589228-DD38-3529-AEFD-8F754541239E}"/>
              </a:ext>
            </a:extLst>
          </p:cNvPr>
          <p:cNvSpPr txBox="1"/>
          <p:nvPr/>
        </p:nvSpPr>
        <p:spPr>
          <a:xfrm>
            <a:off x="323528" y="836712"/>
            <a:ext cx="849694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International transportation practical task</a:t>
            </a:r>
          </a:p>
        </p:txBody>
      </p:sp>
    </p:spTree>
    <p:extLst>
      <p:ext uri="{BB962C8B-B14F-4D97-AF65-F5344CB8AC3E}">
        <p14:creationId xmlns:p14="http://schemas.microsoft.com/office/powerpoint/2010/main" val="52865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3D383-4BB4-A682-6CA6-C0AB311D3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01530548-F8EC-E643-D7D9-C8F46CDC43B0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Conditions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6E7D8F-403E-40C2-98D4-CBA5ABF237CC}"/>
              </a:ext>
            </a:extLst>
          </p:cNvPr>
          <p:cNvSpPr txBox="1"/>
          <p:nvPr/>
        </p:nvSpPr>
        <p:spPr>
          <a:xfrm>
            <a:off x="323528" y="836712"/>
            <a:ext cx="4248472" cy="5224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The goods are delivered from Germany</a:t>
            </a:r>
            <a:r>
              <a:rPr lang="ru-RU" sz="1600" dirty="0"/>
              <a:t> (</a:t>
            </a:r>
            <a:r>
              <a:rPr lang="en-US" sz="1600" dirty="0"/>
              <a:t>production plant) to workshops in Lithuania, Latvia and Estonia.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Loading address - 38239 Salzgitter, Germany.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Delivery places in the Baltic: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UAB </a:t>
            </a:r>
            <a:r>
              <a:rPr lang="en-US" sz="1600" dirty="0" err="1"/>
              <a:t>Adampolis</a:t>
            </a:r>
            <a:r>
              <a:rPr lang="en-US" sz="1600" dirty="0"/>
              <a:t>, Kaunas, Lithuania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Keil MA OUE, Tallinn, Estonia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AVAR AUTO SIA, Riga, Latvia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The goods are dispatched from Germany regularly, 3 times a week, according to the following schedule: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Mondays, 10:00 a.m.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Wednesdays, 10:00 a.m.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Fridays, 10:00 a.m.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D9A783-F5CB-3115-B403-119381C0B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766" y="1466850"/>
            <a:ext cx="401955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3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D3226-29B4-64B2-D399-807512448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5AC5DD32-D593-6596-D217-DD9860E9C76A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To do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9BA1C6-39E7-76FB-E16E-A5B5FFEE17CC}"/>
              </a:ext>
            </a:extLst>
          </p:cNvPr>
          <p:cNvSpPr txBox="1"/>
          <p:nvPr/>
        </p:nvSpPr>
        <p:spPr>
          <a:xfrm>
            <a:off x="323528" y="836712"/>
            <a:ext cx="8496944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You will have to evaluate 2 scenarios for setting up a delivery system: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Direct road deliveries with multi-stops.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Deliveries using ferry connections between Germany and the Baltic States and local distribution hub in Baltic country.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Follow the steps below to complete the task: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Study the shipment statistics (historical annual data) and select a representative month for the calculation.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better visibility, arrange the data in a pivot table.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Examine the cost structure for the different transportation stages.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Explore online resources with ferry connections in Europe and select the connection that best suits your needs.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Do the calculations for scenarios 1 and 2.</a:t>
            </a:r>
          </a:p>
        </p:txBody>
      </p:sp>
    </p:spTree>
    <p:extLst>
      <p:ext uri="{BB962C8B-B14F-4D97-AF65-F5344CB8AC3E}">
        <p14:creationId xmlns:p14="http://schemas.microsoft.com/office/powerpoint/2010/main" val="70476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49F1F-76C7-B712-059D-B66FE5789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6D7477F1-BF2A-2944-A1F2-29AC1D430FEE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Scenario 1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60C74F-B2FF-BD01-A34B-0113824CF337}"/>
              </a:ext>
            </a:extLst>
          </p:cNvPr>
          <p:cNvSpPr txBox="1"/>
          <p:nvPr/>
        </p:nvSpPr>
        <p:spPr>
          <a:xfrm>
            <a:off x="323528" y="836712"/>
            <a:ext cx="8496944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Multi-stop delivery scheme.</a:t>
            </a:r>
          </a:p>
          <a:p>
            <a:pPr>
              <a:lnSpc>
                <a:spcPct val="150000"/>
              </a:lnSpc>
            </a:pPr>
            <a:r>
              <a:rPr lang="en-US" dirty="0"/>
              <a:t>Goods are loaded in Germany and delivered to the Baltics using FTL multi-stop solutions.</a:t>
            </a:r>
          </a:p>
          <a:p>
            <a:pPr>
              <a:lnSpc>
                <a:spcPct val="150000"/>
              </a:lnSpc>
            </a:pPr>
            <a:r>
              <a:rPr lang="en-US" dirty="0"/>
              <a:t>Delivery time (transit time) is up to 3 working days.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FD00E3-F106-A397-F333-1B8585FBC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42" y="2348880"/>
            <a:ext cx="4019550" cy="39243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082F31-0D64-871F-6066-0BBC76D3928E}"/>
              </a:ext>
            </a:extLst>
          </p:cNvPr>
          <p:cNvSpPr txBox="1"/>
          <p:nvPr/>
        </p:nvSpPr>
        <p:spPr>
          <a:xfrm>
            <a:off x="4572000" y="2261352"/>
            <a:ext cx="4492674" cy="3975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b="1" dirty="0"/>
              <a:t>Do the steps below: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Calculate the distance from the loading point in Germany to each destination in the Baltic States.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Calculate how many vehicles are needed (and what type of vehicles).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Apply appropriate transport tariffs per </a:t>
            </a:r>
            <a:r>
              <a:rPr lang="en-US" sz="1700" dirty="0" err="1"/>
              <a:t>kilometre</a:t>
            </a:r>
            <a:r>
              <a:rPr lang="en-US" sz="1700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Calculate the total transport costs.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Calculate additional costs for multiple stops.</a:t>
            </a:r>
          </a:p>
        </p:txBody>
      </p:sp>
    </p:spTree>
    <p:extLst>
      <p:ext uri="{BB962C8B-B14F-4D97-AF65-F5344CB8AC3E}">
        <p14:creationId xmlns:p14="http://schemas.microsoft.com/office/powerpoint/2010/main" val="249667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9596C-890C-2A87-A03E-ADFB9EFC0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43FE4679-7648-3DF0-EB78-5C8EB7C53DE8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Scenario 2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F4185-62B8-DB16-0072-E818C55859C6}"/>
              </a:ext>
            </a:extLst>
          </p:cNvPr>
          <p:cNvSpPr txBox="1"/>
          <p:nvPr/>
        </p:nvSpPr>
        <p:spPr>
          <a:xfrm>
            <a:off x="323528" y="692696"/>
            <a:ext cx="8496944" cy="5963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/>
              <a:t>Deliveries with ferry and local distribution hub.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All deliveries must be made within 48 h (transit time).</a:t>
            </a:r>
          </a:p>
          <a:p>
            <a:pPr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b="1" dirty="0"/>
              <a:t>Loading schedule in Germany: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Monday, 10:00 a.m. &gt;&gt;&gt; delivery on Wednesday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Wednesdays, 10:00 a.m. &gt;&gt;&gt; delivery on Friday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Fridays, 10:00 a.m. &gt;&gt;&gt; delivery on Monday</a:t>
            </a:r>
          </a:p>
          <a:p>
            <a:pPr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b="1" dirty="0"/>
              <a:t>To ensure this delivery schedule, following option must be considered: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Pre-carriage from Salzgitter to a seaport in Germany (to be chosen by you!)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Ferry from Germany to a Baltic port (to be chosen by you!)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Transshipment to warehouse (location to be chosen by you!)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Last mile distribution in the Baltic States</a:t>
            </a:r>
          </a:p>
          <a:p>
            <a:pPr>
              <a:lnSpc>
                <a:spcPct val="150000"/>
              </a:lnSpc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b="1" dirty="0"/>
              <a:t>Ferry routes can be found here: </a:t>
            </a:r>
            <a:r>
              <a:rPr lang="en-US" sz="1600" dirty="0">
                <a:hlinkClick r:id="rId3"/>
              </a:rPr>
              <a:t>https://www.europeantransportmaps.com/map/roro-ferry</a:t>
            </a:r>
            <a:r>
              <a:rPr lang="en-US" sz="16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Example: </a:t>
            </a:r>
            <a:r>
              <a:rPr lang="en-US" sz="1600" dirty="0">
                <a:hlinkClick r:id="rId4"/>
              </a:rPr>
              <a:t>https://www.dfds.com/lv-lv/kravu-parvadajumi/marsruti-un-kustibas-saraksti/klaipeda-kile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992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Macintosh PowerPoint</Application>
  <PresentationFormat>On-screen Show (4:3)</PresentationFormat>
  <Paragraphs>61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​​テーマ</vt:lpstr>
      <vt:lpstr>Freight and Passengers Transportation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2017-07-19T13:08:51Z</dcterms:created>
  <dcterms:modified xsi:type="dcterms:W3CDTF">2024-11-14T13:42:02Z</dcterms:modified>
</cp:coreProperties>
</file>